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3652" r:id="rId1"/>
  </p:sldMasterIdLst>
  <p:notesMasterIdLst>
    <p:notesMasterId r:id="rId41"/>
  </p:notesMasterIdLst>
  <p:handoutMasterIdLst>
    <p:handoutMasterId r:id="rId42"/>
  </p:handoutMasterIdLst>
  <p:sldIdLst>
    <p:sldId id="284" r:id="rId2"/>
    <p:sldId id="320" r:id="rId3"/>
    <p:sldId id="323" r:id="rId4"/>
    <p:sldId id="334" r:id="rId5"/>
    <p:sldId id="362" r:id="rId6"/>
    <p:sldId id="363" r:id="rId7"/>
    <p:sldId id="364" r:id="rId8"/>
    <p:sldId id="365" r:id="rId9"/>
    <p:sldId id="332" r:id="rId10"/>
    <p:sldId id="331" r:id="rId11"/>
    <p:sldId id="326" r:id="rId12"/>
    <p:sldId id="333" r:id="rId13"/>
    <p:sldId id="336" r:id="rId14"/>
    <p:sldId id="337" r:id="rId15"/>
    <p:sldId id="335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8" r:id="rId36"/>
    <p:sldId id="357" r:id="rId37"/>
    <p:sldId id="359" r:id="rId38"/>
    <p:sldId id="360" r:id="rId39"/>
    <p:sldId id="361" r:id="rId4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Schoolbook" panose="020406040505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Schoolbook" panose="020406040505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Schoolbook" panose="020406040505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Schoolbook" panose="020406040505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Schoolbook" panose="020406040505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entury Schoolbook" panose="020406040505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entury Schoolbook" panose="020406040505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entury Schoolbook" panose="020406040505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entury Schoolbook" panose="020406040505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FF"/>
    <a:srgbClr val="00CC99"/>
    <a:srgbClr val="232323"/>
    <a:srgbClr val="FFC5C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16" autoAdjust="0"/>
    <p:restoredTop sz="90929"/>
  </p:normalViewPr>
  <p:slideViewPr>
    <p:cSldViewPr snapToGrid="0">
      <p:cViewPr>
        <p:scale>
          <a:sx n="74" d="100"/>
          <a:sy n="74" d="100"/>
        </p:scale>
        <p:origin x="-103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38" d="100"/>
          <a:sy n="38" d="100"/>
        </p:scale>
        <p:origin x="-1536" y="-120"/>
      </p:cViewPr>
      <p:guideLst>
        <p:guide orient="horz" pos="3023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416" tIns="0" rIns="20416" bIns="0" numCol="1" anchor="t" anchorCtr="0" compatLnSpc="1">
            <a:prstTxWarp prst="textNoShape">
              <a:avLst/>
            </a:prstTxWarp>
          </a:bodyPr>
          <a:lstStyle>
            <a:lvl1pPr defTabSz="976313">
              <a:defRPr sz="1100" smtClean="0">
                <a:latin typeface="Century Gothic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416" tIns="0" rIns="20416" bIns="0" numCol="1" anchor="t" anchorCtr="0" compatLnSpc="1">
            <a:prstTxWarp prst="textNoShape">
              <a:avLst/>
            </a:prstTxWarp>
          </a:bodyPr>
          <a:lstStyle>
            <a:lvl1pPr algn="r" defTabSz="976313">
              <a:defRPr sz="800" smtClean="0">
                <a:latin typeface="Century Gothic" pitchFamily="34" charset="0"/>
              </a:defRPr>
            </a:lvl1pPr>
          </a:lstStyle>
          <a:p>
            <a:pPr>
              <a:defRPr/>
            </a:pPr>
            <a:fld id="{E15F6501-798D-4690-ADCE-65DF3581B852}" type="datetime1">
              <a:rPr lang="en-US" altLang="en-US"/>
              <a:pPr>
                <a:defRPr/>
              </a:pPr>
              <a:t>8/11/2015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416" tIns="0" rIns="20416" bIns="0" numCol="1" anchor="t" anchorCtr="0" compatLnSpc="1">
            <a:prstTxWarp prst="textNoShape">
              <a:avLst/>
            </a:prstTxWarp>
          </a:bodyPr>
          <a:lstStyle>
            <a:lvl1pPr defTabSz="976313">
              <a:defRPr sz="1100" smtClean="0">
                <a:latin typeface="Century Gothic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416" tIns="0" rIns="20416" bIns="0" numCol="1" anchor="t" anchorCtr="0" compatLnSpc="1">
            <a:prstTxWarp prst="textNoShape">
              <a:avLst/>
            </a:prstTxWarp>
          </a:bodyPr>
          <a:lstStyle>
            <a:lvl1pPr algn="r" defTabSz="976313">
              <a:defRPr sz="800" smtClean="0">
                <a:latin typeface="Century Gothic" pitchFamily="34" charset="0"/>
              </a:defRPr>
            </a:lvl1pPr>
          </a:lstStyle>
          <a:p>
            <a:pPr>
              <a:defRPr/>
            </a:pPr>
            <a:fld id="{55592EE3-3F4B-446C-A12B-3CF88D85EDE2}" type="datetime1">
              <a:rPr lang="en-US" altLang="en-US"/>
              <a:pPr>
                <a:defRPr/>
              </a:pPr>
              <a:t>8/11/2015</a:t>
            </a:fld>
            <a:endParaRPr lang="en-US" alt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416" tIns="0" rIns="20416" bIns="0" numCol="1" anchor="b" anchorCtr="0" compatLnSpc="1">
            <a:prstTxWarp prst="textNoShape">
              <a:avLst/>
            </a:prstTxWarp>
          </a:bodyPr>
          <a:lstStyle>
            <a:lvl1pPr defTabSz="976313">
              <a:defRPr sz="600" smtClean="0">
                <a:latin typeface="Century Gothic" pitchFamily="34" charset="0"/>
              </a:defRPr>
            </a:lvl1pPr>
          </a:lstStyle>
          <a:p>
            <a:pPr>
              <a:defRPr/>
            </a:pPr>
            <a:r>
              <a:rPr lang="en-US" altLang="en-US"/>
              <a:t>1996-98 by Eskicioglu and Marsland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416" tIns="0" rIns="20416" bIns="0" numCol="1" anchor="b" anchorCtr="0" compatLnSpc="1">
            <a:prstTxWarp prst="textNoShape">
              <a:avLst/>
            </a:prstTxWarp>
          </a:bodyPr>
          <a:lstStyle>
            <a:lvl1pPr algn="r" defTabSz="976313">
              <a:defRPr sz="800">
                <a:latin typeface="Century Gothic" panose="020B0502020202020204" pitchFamily="34" charset="0"/>
              </a:defRPr>
            </a:lvl1pPr>
          </a:lstStyle>
          <a:p>
            <a:r>
              <a:rPr lang="en-US" altLang="en-US"/>
              <a:t>Page </a:t>
            </a:r>
            <a:fld id="{B0E7D5C8-BC1C-4804-93CB-0332F02704E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59300"/>
            <a:ext cx="5362575" cy="431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687" tIns="49344" rIns="98687" bIns="493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notes styles</a:t>
            </a:r>
          </a:p>
          <a:p>
            <a:pPr lvl="0"/>
            <a:r>
              <a:rPr lang="en-US" altLang="en-US" noProof="0" smtClean="0"/>
              <a:t>Second Level</a:t>
            </a:r>
          </a:p>
          <a:p>
            <a:pPr lvl="0"/>
            <a:r>
              <a:rPr lang="en-US" altLang="en-US" noProof="0" smtClean="0"/>
              <a:t>Third Level</a:t>
            </a:r>
          </a:p>
          <a:p>
            <a:pPr lvl="0"/>
            <a:r>
              <a:rPr lang="en-US" altLang="en-US" noProof="0" smtClean="0"/>
              <a:t>Fourth Level</a:t>
            </a:r>
          </a:p>
          <a:p>
            <a:pPr lvl="0"/>
            <a:r>
              <a:rPr lang="en-US" altLang="en-US" noProof="0" smtClean="0"/>
              <a:t>Fifth Level</a:t>
            </a:r>
          </a:p>
        </p:txBody>
      </p:sp>
      <p:sp>
        <p:nvSpPr>
          <p:cNvPr id="5325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5238" y="727075"/>
            <a:ext cx="4786312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6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6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6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6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fld id="{D043F77D-7812-4474-A604-A98DCA67D923}" type="datetime1">
              <a:rPr lang="en-US" altLang="en-US" sz="800">
                <a:latin typeface="Century Gothic" panose="020B0502020202020204" pitchFamily="34" charset="0"/>
              </a:rPr>
              <a:pPr/>
              <a:t>8/11/2015</a:t>
            </a:fld>
            <a:endParaRPr lang="en-US" altLang="en-US" sz="800">
              <a:latin typeface="Century Gothic" panose="020B0502020202020204" pitchFamily="34" charset="0"/>
            </a:endParaRPr>
          </a:p>
        </p:txBody>
      </p:sp>
      <p:sp>
        <p:nvSpPr>
          <p:cNvPr id="54275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r>
              <a:rPr lang="en-US" altLang="en-US" sz="800">
                <a:latin typeface="Century Gothic" panose="020B0502020202020204" pitchFamily="34" charset="0"/>
              </a:rPr>
              <a:t>Page </a:t>
            </a:r>
            <a:fld id="{15E8458A-5FA1-444D-B594-CB89B9520E7F}" type="slidenum">
              <a:rPr lang="en-US" altLang="en-US" sz="800">
                <a:latin typeface="Century Gothic" panose="020B0502020202020204" pitchFamily="34" charset="0"/>
              </a:rPr>
              <a:pPr/>
              <a:t>0</a:t>
            </a:fld>
            <a:endParaRPr lang="en-US" altLang="en-US" sz="800">
              <a:latin typeface="Century Gothic" panose="020B0502020202020204" pitchFamily="34" charset="0"/>
            </a:endParaRPr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fld id="{850FE655-E583-475B-867B-C13A667D6070}" type="datetime1">
              <a:rPr lang="en-US" altLang="en-US" sz="800">
                <a:latin typeface="Century Gothic" panose="020B0502020202020204" pitchFamily="34" charset="0"/>
              </a:rPr>
              <a:pPr/>
              <a:t>8/11/2015</a:t>
            </a:fld>
            <a:endParaRPr lang="en-US" altLang="en-US" sz="800">
              <a:latin typeface="Century Gothic" panose="020B0502020202020204" pitchFamily="34" charset="0"/>
            </a:endParaRPr>
          </a:p>
        </p:txBody>
      </p:sp>
      <p:sp>
        <p:nvSpPr>
          <p:cNvPr id="55299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r>
              <a:rPr lang="en-US" altLang="en-US" sz="800">
                <a:latin typeface="Century Gothic" panose="020B0502020202020204" pitchFamily="34" charset="0"/>
              </a:rPr>
              <a:t>Page </a:t>
            </a:r>
            <a:fld id="{513D613C-273F-4988-BC26-B37F7F610DBB}" type="slidenum">
              <a:rPr lang="en-US" altLang="en-US" sz="800">
                <a:latin typeface="Century Gothic" panose="020B0502020202020204" pitchFamily="34" charset="0"/>
              </a:rPr>
              <a:pPr/>
              <a:t>2</a:t>
            </a:fld>
            <a:endParaRPr lang="en-US" altLang="en-US" sz="800">
              <a:latin typeface="Century Gothic" panose="020B0502020202020204" pitchFamily="34" charset="0"/>
            </a:endParaRPr>
          </a:p>
        </p:txBody>
      </p:sp>
      <p:sp>
        <p:nvSpPr>
          <p:cNvPr id="553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Research on DTN, Localization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fld id="{07C0D6B8-8128-4E1A-BF4D-F24CEA6A3BFB}" type="datetime1">
              <a:rPr lang="en-US" altLang="en-US" sz="800">
                <a:latin typeface="Century Gothic" panose="020B0502020202020204" pitchFamily="34" charset="0"/>
              </a:rPr>
              <a:pPr/>
              <a:t>8/11/2015</a:t>
            </a:fld>
            <a:endParaRPr lang="en-US" altLang="en-US" sz="800">
              <a:latin typeface="Century Gothic" panose="020B0502020202020204" pitchFamily="34" charset="0"/>
            </a:endParaRPr>
          </a:p>
        </p:txBody>
      </p:sp>
      <p:sp>
        <p:nvSpPr>
          <p:cNvPr id="5632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r>
              <a:rPr lang="en-US" altLang="en-US" sz="800">
                <a:latin typeface="Century Gothic" panose="020B0502020202020204" pitchFamily="34" charset="0"/>
              </a:rPr>
              <a:t>Page </a:t>
            </a:r>
            <a:fld id="{39D32844-8D09-4954-AA18-E84D75CE8884}" type="slidenum">
              <a:rPr lang="en-US" altLang="en-US" sz="800">
                <a:latin typeface="Century Gothic" panose="020B0502020202020204" pitchFamily="34" charset="0"/>
              </a:rPr>
              <a:pPr/>
              <a:t>3</a:t>
            </a:fld>
            <a:endParaRPr lang="en-US" altLang="en-US" sz="800">
              <a:latin typeface="Century Gothic" panose="020B0502020202020204" pitchFamily="34" charset="0"/>
            </a:endParaRPr>
          </a:p>
        </p:txBody>
      </p:sp>
      <p:sp>
        <p:nvSpPr>
          <p:cNvPr id="563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Research on DTN, Localization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fld id="{5977745C-012C-4382-92DF-FDF7F4FF1FA4}" type="datetime1">
              <a:rPr lang="en-US" altLang="en-US" sz="800">
                <a:latin typeface="Century Gothic" panose="020B0502020202020204" pitchFamily="34" charset="0"/>
              </a:rPr>
              <a:pPr/>
              <a:t>8/11/2015</a:t>
            </a:fld>
            <a:endParaRPr lang="en-US" altLang="en-US" sz="800">
              <a:latin typeface="Century Gothic" panose="020B0502020202020204" pitchFamily="34" charset="0"/>
            </a:endParaRPr>
          </a:p>
        </p:txBody>
      </p:sp>
      <p:sp>
        <p:nvSpPr>
          <p:cNvPr id="5734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 defTabSz="976313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defTabSz="9763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r>
              <a:rPr lang="en-US" altLang="en-US" sz="800">
                <a:latin typeface="Century Gothic" panose="020B0502020202020204" pitchFamily="34" charset="0"/>
              </a:rPr>
              <a:t>Page </a:t>
            </a:r>
            <a:fld id="{CFA74FB1-4DEC-4061-90F4-E906CD1D1536}" type="slidenum">
              <a:rPr lang="en-US" altLang="en-US" sz="800">
                <a:latin typeface="Century Gothic" panose="020B0502020202020204" pitchFamily="34" charset="0"/>
              </a:rPr>
              <a:pPr/>
              <a:t>7</a:t>
            </a:fld>
            <a:endParaRPr lang="en-US" altLang="en-US" sz="800">
              <a:latin typeface="Century Gothic" panose="020B0502020202020204" pitchFamily="34" charset="0"/>
            </a:endParaRPr>
          </a:p>
        </p:txBody>
      </p:sp>
      <p:sp>
        <p:nvSpPr>
          <p:cNvPr id="573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Seldom used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ltGray">
          <a:xfrm>
            <a:off x="685800" y="6529388"/>
            <a:ext cx="3505200" cy="327025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ltGray">
          <a:xfrm>
            <a:off x="685800" y="2286000"/>
            <a:ext cx="8456613" cy="11430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881063" y="117475"/>
            <a:ext cx="66675" cy="66675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881063" y="347663"/>
            <a:ext cx="66675" cy="65087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881063" y="574675"/>
            <a:ext cx="66675" cy="650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881063" y="1033463"/>
            <a:ext cx="66675" cy="65087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881063" y="1260475"/>
            <a:ext cx="66675" cy="66675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881063" y="1490663"/>
            <a:ext cx="66675" cy="65087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881063" y="1717675"/>
            <a:ext cx="66675" cy="6508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881063" y="1947863"/>
            <a:ext cx="66675" cy="635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endParaRPr lang="en-US" altLang="en-US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>
            <a:off x="4538663" y="6670675"/>
            <a:ext cx="4332287" cy="65088"/>
            <a:chOff x="2859" y="4202"/>
            <a:chExt cx="2729" cy="41"/>
          </a:xfrm>
        </p:grpSpPr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2859" y="420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3243" y="420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3627" y="4202"/>
              <a:ext cx="41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4011" y="4202"/>
              <a:ext cx="41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4395" y="420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4779" y="420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5163" y="420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5547" y="4202"/>
              <a:ext cx="41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Schoolbook" panose="020406040505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81063" y="804863"/>
            <a:ext cx="66675" cy="635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endParaRPr lang="en-US" altLang="en-US"/>
          </a:p>
        </p:txBody>
      </p:sp>
      <p:grpSp>
        <p:nvGrpSpPr>
          <p:cNvPr id="24" name="Group 22"/>
          <p:cNvGrpSpPr>
            <a:grpSpLocks/>
          </p:cNvGrpSpPr>
          <p:nvPr/>
        </p:nvGrpSpPr>
        <p:grpSpPr bwMode="auto">
          <a:xfrm>
            <a:off x="0" y="3694113"/>
            <a:ext cx="1909763" cy="1909762"/>
            <a:chOff x="0" y="2327"/>
            <a:chExt cx="1203" cy="1203"/>
          </a:xfrm>
        </p:grpSpPr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0" y="2394"/>
              <a:ext cx="443" cy="1033"/>
            </a:xfrm>
            <a:custGeom>
              <a:avLst/>
              <a:gdLst>
                <a:gd name="T0" fmla="*/ 290 w 443"/>
                <a:gd name="T1" fmla="*/ 1016 h 1033"/>
                <a:gd name="T2" fmla="*/ 316 w 443"/>
                <a:gd name="T3" fmla="*/ 974 h 1033"/>
                <a:gd name="T4" fmla="*/ 354 w 443"/>
                <a:gd name="T5" fmla="*/ 920 h 1033"/>
                <a:gd name="T6" fmla="*/ 384 w 443"/>
                <a:gd name="T7" fmla="*/ 884 h 1033"/>
                <a:gd name="T8" fmla="*/ 381 w 443"/>
                <a:gd name="T9" fmla="*/ 832 h 1033"/>
                <a:gd name="T10" fmla="*/ 370 w 443"/>
                <a:gd name="T11" fmla="*/ 794 h 1033"/>
                <a:gd name="T12" fmla="*/ 361 w 443"/>
                <a:gd name="T13" fmla="*/ 760 h 1033"/>
                <a:gd name="T14" fmla="*/ 361 w 443"/>
                <a:gd name="T15" fmla="*/ 734 h 1033"/>
                <a:gd name="T16" fmla="*/ 359 w 443"/>
                <a:gd name="T17" fmla="*/ 707 h 1033"/>
                <a:gd name="T18" fmla="*/ 373 w 443"/>
                <a:gd name="T19" fmla="*/ 691 h 1033"/>
                <a:gd name="T20" fmla="*/ 391 w 443"/>
                <a:gd name="T21" fmla="*/ 686 h 1033"/>
                <a:gd name="T22" fmla="*/ 395 w 443"/>
                <a:gd name="T23" fmla="*/ 680 h 1033"/>
                <a:gd name="T24" fmla="*/ 390 w 443"/>
                <a:gd name="T25" fmla="*/ 671 h 1033"/>
                <a:gd name="T26" fmla="*/ 386 w 443"/>
                <a:gd name="T27" fmla="*/ 660 h 1033"/>
                <a:gd name="T28" fmla="*/ 437 w 443"/>
                <a:gd name="T29" fmla="*/ 635 h 1033"/>
                <a:gd name="T30" fmla="*/ 442 w 443"/>
                <a:gd name="T31" fmla="*/ 619 h 1033"/>
                <a:gd name="T32" fmla="*/ 438 w 443"/>
                <a:gd name="T33" fmla="*/ 604 h 1033"/>
                <a:gd name="T34" fmla="*/ 400 w 443"/>
                <a:gd name="T35" fmla="*/ 543 h 1033"/>
                <a:gd name="T36" fmla="*/ 384 w 443"/>
                <a:gd name="T37" fmla="*/ 474 h 1033"/>
                <a:gd name="T38" fmla="*/ 354 w 443"/>
                <a:gd name="T39" fmla="*/ 455 h 1033"/>
                <a:gd name="T40" fmla="*/ 326 w 443"/>
                <a:gd name="T41" fmla="*/ 433 h 1033"/>
                <a:gd name="T42" fmla="*/ 312 w 443"/>
                <a:gd name="T43" fmla="*/ 411 h 1033"/>
                <a:gd name="T44" fmla="*/ 307 w 443"/>
                <a:gd name="T45" fmla="*/ 391 h 1033"/>
                <a:gd name="T46" fmla="*/ 290 w 443"/>
                <a:gd name="T47" fmla="*/ 339 h 1033"/>
                <a:gd name="T48" fmla="*/ 308 w 443"/>
                <a:gd name="T49" fmla="*/ 289 h 1033"/>
                <a:gd name="T50" fmla="*/ 298 w 443"/>
                <a:gd name="T51" fmla="*/ 278 h 1033"/>
                <a:gd name="T52" fmla="*/ 280 w 443"/>
                <a:gd name="T53" fmla="*/ 307 h 1033"/>
                <a:gd name="T54" fmla="*/ 269 w 443"/>
                <a:gd name="T55" fmla="*/ 283 h 1033"/>
                <a:gd name="T56" fmla="*/ 272 w 443"/>
                <a:gd name="T57" fmla="*/ 224 h 1033"/>
                <a:gd name="T58" fmla="*/ 280 w 443"/>
                <a:gd name="T59" fmla="*/ 177 h 1033"/>
                <a:gd name="T60" fmla="*/ 280 w 443"/>
                <a:gd name="T61" fmla="*/ 146 h 1033"/>
                <a:gd name="T62" fmla="*/ 281 w 443"/>
                <a:gd name="T63" fmla="*/ 123 h 1033"/>
                <a:gd name="T64" fmla="*/ 290 w 443"/>
                <a:gd name="T65" fmla="*/ 104 h 1033"/>
                <a:gd name="T66" fmla="*/ 296 w 443"/>
                <a:gd name="T67" fmla="*/ 97 h 1033"/>
                <a:gd name="T68" fmla="*/ 298 w 443"/>
                <a:gd name="T69" fmla="*/ 94 h 1033"/>
                <a:gd name="T70" fmla="*/ 301 w 443"/>
                <a:gd name="T71" fmla="*/ 92 h 1033"/>
                <a:gd name="T72" fmla="*/ 307 w 443"/>
                <a:gd name="T73" fmla="*/ 83 h 1033"/>
                <a:gd name="T74" fmla="*/ 317 w 443"/>
                <a:gd name="T75" fmla="*/ 79 h 1033"/>
                <a:gd name="T76" fmla="*/ 328 w 443"/>
                <a:gd name="T77" fmla="*/ 77 h 1033"/>
                <a:gd name="T78" fmla="*/ 337 w 443"/>
                <a:gd name="T79" fmla="*/ 74 h 1033"/>
                <a:gd name="T80" fmla="*/ 345 w 443"/>
                <a:gd name="T81" fmla="*/ 67 h 1033"/>
                <a:gd name="T82" fmla="*/ 337 w 443"/>
                <a:gd name="T83" fmla="*/ 50 h 1033"/>
                <a:gd name="T84" fmla="*/ 337 w 443"/>
                <a:gd name="T85" fmla="*/ 47 h 1033"/>
                <a:gd name="T86" fmla="*/ 337 w 443"/>
                <a:gd name="T87" fmla="*/ 43 h 1033"/>
                <a:gd name="T88" fmla="*/ 337 w 443"/>
                <a:gd name="T89" fmla="*/ 41 h 1033"/>
                <a:gd name="T90" fmla="*/ 334 w 443"/>
                <a:gd name="T91" fmla="*/ 38 h 1033"/>
                <a:gd name="T92" fmla="*/ 321 w 443"/>
                <a:gd name="T93" fmla="*/ 21 h 1033"/>
                <a:gd name="T94" fmla="*/ 316 w 443"/>
                <a:gd name="T95" fmla="*/ 0 h 1033"/>
                <a:gd name="T96" fmla="*/ 188 w 443"/>
                <a:gd name="T97" fmla="*/ 94 h 1033"/>
                <a:gd name="T98" fmla="*/ 88 w 443"/>
                <a:gd name="T99" fmla="*/ 218 h 1033"/>
                <a:gd name="T100" fmla="*/ 21 w 443"/>
                <a:gd name="T101" fmla="*/ 366 h 1033"/>
                <a:gd name="T102" fmla="*/ 0 w 443"/>
                <a:gd name="T103" fmla="*/ 530 h 1033"/>
                <a:gd name="T104" fmla="*/ 20 w 443"/>
                <a:gd name="T105" fmla="*/ 680 h 1033"/>
                <a:gd name="T106" fmla="*/ 74 w 443"/>
                <a:gd name="T107" fmla="*/ 819 h 1033"/>
                <a:gd name="T108" fmla="*/ 160 w 443"/>
                <a:gd name="T109" fmla="*/ 938 h 1033"/>
                <a:gd name="T110" fmla="*/ 272 w 443"/>
                <a:gd name="T111" fmla="*/ 1032 h 103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43" h="1033">
                  <a:moveTo>
                    <a:pt x="272" y="1032"/>
                  </a:moveTo>
                  <a:lnTo>
                    <a:pt x="290" y="1016"/>
                  </a:lnTo>
                  <a:lnTo>
                    <a:pt x="301" y="992"/>
                  </a:lnTo>
                  <a:lnTo>
                    <a:pt x="316" y="974"/>
                  </a:lnTo>
                  <a:lnTo>
                    <a:pt x="328" y="955"/>
                  </a:lnTo>
                  <a:lnTo>
                    <a:pt x="354" y="920"/>
                  </a:lnTo>
                  <a:lnTo>
                    <a:pt x="373" y="904"/>
                  </a:lnTo>
                  <a:lnTo>
                    <a:pt x="384" y="884"/>
                  </a:lnTo>
                  <a:lnTo>
                    <a:pt x="390" y="848"/>
                  </a:lnTo>
                  <a:lnTo>
                    <a:pt x="381" y="832"/>
                  </a:lnTo>
                  <a:lnTo>
                    <a:pt x="375" y="812"/>
                  </a:lnTo>
                  <a:lnTo>
                    <a:pt x="370" y="794"/>
                  </a:lnTo>
                  <a:lnTo>
                    <a:pt x="361" y="774"/>
                  </a:lnTo>
                  <a:lnTo>
                    <a:pt x="361" y="760"/>
                  </a:lnTo>
                  <a:lnTo>
                    <a:pt x="361" y="747"/>
                  </a:lnTo>
                  <a:lnTo>
                    <a:pt x="361" y="734"/>
                  </a:lnTo>
                  <a:lnTo>
                    <a:pt x="359" y="722"/>
                  </a:lnTo>
                  <a:lnTo>
                    <a:pt x="359" y="707"/>
                  </a:lnTo>
                  <a:lnTo>
                    <a:pt x="364" y="698"/>
                  </a:lnTo>
                  <a:lnTo>
                    <a:pt x="373" y="691"/>
                  </a:lnTo>
                  <a:lnTo>
                    <a:pt x="390" y="686"/>
                  </a:lnTo>
                  <a:lnTo>
                    <a:pt x="391" y="686"/>
                  </a:lnTo>
                  <a:lnTo>
                    <a:pt x="395" y="682"/>
                  </a:lnTo>
                  <a:lnTo>
                    <a:pt x="395" y="680"/>
                  </a:lnTo>
                  <a:lnTo>
                    <a:pt x="395" y="677"/>
                  </a:lnTo>
                  <a:lnTo>
                    <a:pt x="390" y="671"/>
                  </a:lnTo>
                  <a:lnTo>
                    <a:pt x="386" y="666"/>
                  </a:lnTo>
                  <a:lnTo>
                    <a:pt x="386" y="660"/>
                  </a:lnTo>
                  <a:lnTo>
                    <a:pt x="395" y="655"/>
                  </a:lnTo>
                  <a:lnTo>
                    <a:pt x="437" y="635"/>
                  </a:lnTo>
                  <a:lnTo>
                    <a:pt x="442" y="626"/>
                  </a:lnTo>
                  <a:lnTo>
                    <a:pt x="442" y="619"/>
                  </a:lnTo>
                  <a:lnTo>
                    <a:pt x="442" y="613"/>
                  </a:lnTo>
                  <a:lnTo>
                    <a:pt x="438" y="604"/>
                  </a:lnTo>
                  <a:lnTo>
                    <a:pt x="417" y="577"/>
                  </a:lnTo>
                  <a:lnTo>
                    <a:pt x="400" y="543"/>
                  </a:lnTo>
                  <a:lnTo>
                    <a:pt x="391" y="511"/>
                  </a:lnTo>
                  <a:lnTo>
                    <a:pt x="384" y="474"/>
                  </a:lnTo>
                  <a:lnTo>
                    <a:pt x="368" y="465"/>
                  </a:lnTo>
                  <a:lnTo>
                    <a:pt x="354" y="455"/>
                  </a:lnTo>
                  <a:lnTo>
                    <a:pt x="339" y="444"/>
                  </a:lnTo>
                  <a:lnTo>
                    <a:pt x="326" y="433"/>
                  </a:lnTo>
                  <a:lnTo>
                    <a:pt x="317" y="422"/>
                  </a:lnTo>
                  <a:lnTo>
                    <a:pt x="312" y="411"/>
                  </a:lnTo>
                  <a:lnTo>
                    <a:pt x="308" y="402"/>
                  </a:lnTo>
                  <a:lnTo>
                    <a:pt x="307" y="391"/>
                  </a:lnTo>
                  <a:lnTo>
                    <a:pt x="285" y="363"/>
                  </a:lnTo>
                  <a:lnTo>
                    <a:pt x="290" y="339"/>
                  </a:lnTo>
                  <a:lnTo>
                    <a:pt x="301" y="314"/>
                  </a:lnTo>
                  <a:lnTo>
                    <a:pt x="308" y="289"/>
                  </a:lnTo>
                  <a:lnTo>
                    <a:pt x="308" y="267"/>
                  </a:lnTo>
                  <a:lnTo>
                    <a:pt x="298" y="278"/>
                  </a:lnTo>
                  <a:lnTo>
                    <a:pt x="287" y="294"/>
                  </a:lnTo>
                  <a:lnTo>
                    <a:pt x="280" y="307"/>
                  </a:lnTo>
                  <a:lnTo>
                    <a:pt x="272" y="314"/>
                  </a:lnTo>
                  <a:lnTo>
                    <a:pt x="269" y="283"/>
                  </a:lnTo>
                  <a:lnTo>
                    <a:pt x="271" y="254"/>
                  </a:lnTo>
                  <a:lnTo>
                    <a:pt x="272" y="224"/>
                  </a:lnTo>
                  <a:lnTo>
                    <a:pt x="272" y="195"/>
                  </a:lnTo>
                  <a:lnTo>
                    <a:pt x="280" y="177"/>
                  </a:lnTo>
                  <a:lnTo>
                    <a:pt x="280" y="164"/>
                  </a:lnTo>
                  <a:lnTo>
                    <a:pt x="280" y="146"/>
                  </a:lnTo>
                  <a:lnTo>
                    <a:pt x="281" y="133"/>
                  </a:lnTo>
                  <a:lnTo>
                    <a:pt x="281" y="123"/>
                  </a:lnTo>
                  <a:lnTo>
                    <a:pt x="285" y="113"/>
                  </a:lnTo>
                  <a:lnTo>
                    <a:pt x="290" y="104"/>
                  </a:lnTo>
                  <a:lnTo>
                    <a:pt x="296" y="97"/>
                  </a:lnTo>
                  <a:lnTo>
                    <a:pt x="298" y="94"/>
                  </a:lnTo>
                  <a:lnTo>
                    <a:pt x="301" y="92"/>
                  </a:lnTo>
                  <a:lnTo>
                    <a:pt x="303" y="86"/>
                  </a:lnTo>
                  <a:lnTo>
                    <a:pt x="307" y="83"/>
                  </a:lnTo>
                  <a:lnTo>
                    <a:pt x="308" y="83"/>
                  </a:lnTo>
                  <a:lnTo>
                    <a:pt x="317" y="79"/>
                  </a:lnTo>
                  <a:lnTo>
                    <a:pt x="323" y="77"/>
                  </a:lnTo>
                  <a:lnTo>
                    <a:pt x="328" y="77"/>
                  </a:lnTo>
                  <a:lnTo>
                    <a:pt x="334" y="74"/>
                  </a:lnTo>
                  <a:lnTo>
                    <a:pt x="337" y="74"/>
                  </a:lnTo>
                  <a:lnTo>
                    <a:pt x="339" y="72"/>
                  </a:lnTo>
                  <a:lnTo>
                    <a:pt x="345" y="67"/>
                  </a:lnTo>
                  <a:lnTo>
                    <a:pt x="345" y="63"/>
                  </a:lnTo>
                  <a:lnTo>
                    <a:pt x="337" y="50"/>
                  </a:lnTo>
                  <a:lnTo>
                    <a:pt x="337" y="47"/>
                  </a:lnTo>
                  <a:lnTo>
                    <a:pt x="337" y="43"/>
                  </a:lnTo>
                  <a:lnTo>
                    <a:pt x="337" y="41"/>
                  </a:lnTo>
                  <a:lnTo>
                    <a:pt x="334" y="41"/>
                  </a:lnTo>
                  <a:lnTo>
                    <a:pt x="334" y="38"/>
                  </a:lnTo>
                  <a:lnTo>
                    <a:pt x="328" y="30"/>
                  </a:lnTo>
                  <a:lnTo>
                    <a:pt x="321" y="21"/>
                  </a:lnTo>
                  <a:lnTo>
                    <a:pt x="317" y="11"/>
                  </a:lnTo>
                  <a:lnTo>
                    <a:pt x="316" y="0"/>
                  </a:lnTo>
                  <a:lnTo>
                    <a:pt x="249" y="41"/>
                  </a:lnTo>
                  <a:lnTo>
                    <a:pt x="188" y="94"/>
                  </a:lnTo>
                  <a:lnTo>
                    <a:pt x="133" y="151"/>
                  </a:lnTo>
                  <a:lnTo>
                    <a:pt x="88" y="218"/>
                  </a:lnTo>
                  <a:lnTo>
                    <a:pt x="50" y="289"/>
                  </a:lnTo>
                  <a:lnTo>
                    <a:pt x="21" y="366"/>
                  </a:lnTo>
                  <a:lnTo>
                    <a:pt x="5" y="446"/>
                  </a:lnTo>
                  <a:lnTo>
                    <a:pt x="0" y="530"/>
                  </a:lnTo>
                  <a:lnTo>
                    <a:pt x="5" y="608"/>
                  </a:lnTo>
                  <a:lnTo>
                    <a:pt x="20" y="680"/>
                  </a:lnTo>
                  <a:lnTo>
                    <a:pt x="45" y="751"/>
                  </a:lnTo>
                  <a:lnTo>
                    <a:pt x="74" y="819"/>
                  </a:lnTo>
                  <a:lnTo>
                    <a:pt x="114" y="879"/>
                  </a:lnTo>
                  <a:lnTo>
                    <a:pt x="160" y="938"/>
                  </a:lnTo>
                  <a:lnTo>
                    <a:pt x="215" y="987"/>
                  </a:lnTo>
                  <a:lnTo>
                    <a:pt x="272" y="1032"/>
                  </a:lnTo>
                </a:path>
              </a:pathLst>
            </a:cu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379" y="2327"/>
              <a:ext cx="824" cy="1203"/>
            </a:xfrm>
            <a:custGeom>
              <a:avLst/>
              <a:gdLst>
                <a:gd name="T0" fmla="*/ 796 w 824"/>
                <a:gd name="T1" fmla="*/ 688 h 1203"/>
                <a:gd name="T2" fmla="*/ 756 w 824"/>
                <a:gd name="T3" fmla="*/ 641 h 1203"/>
                <a:gd name="T4" fmla="*/ 812 w 824"/>
                <a:gd name="T5" fmla="*/ 615 h 1203"/>
                <a:gd name="T6" fmla="*/ 814 w 824"/>
                <a:gd name="T7" fmla="*/ 502 h 1203"/>
                <a:gd name="T8" fmla="*/ 705 w 824"/>
                <a:gd name="T9" fmla="*/ 247 h 1203"/>
                <a:gd name="T10" fmla="*/ 651 w 824"/>
                <a:gd name="T11" fmla="*/ 262 h 1203"/>
                <a:gd name="T12" fmla="*/ 574 w 824"/>
                <a:gd name="T13" fmla="*/ 289 h 1203"/>
                <a:gd name="T14" fmla="*/ 536 w 824"/>
                <a:gd name="T15" fmla="*/ 258 h 1203"/>
                <a:gd name="T16" fmla="*/ 563 w 824"/>
                <a:gd name="T17" fmla="*/ 170 h 1203"/>
                <a:gd name="T18" fmla="*/ 532 w 824"/>
                <a:gd name="T19" fmla="*/ 81 h 1203"/>
                <a:gd name="T20" fmla="*/ 455 w 824"/>
                <a:gd name="T21" fmla="*/ 56 h 1203"/>
                <a:gd name="T22" fmla="*/ 484 w 824"/>
                <a:gd name="T23" fmla="*/ 150 h 1203"/>
                <a:gd name="T24" fmla="*/ 465 w 824"/>
                <a:gd name="T25" fmla="*/ 190 h 1203"/>
                <a:gd name="T26" fmla="*/ 442 w 824"/>
                <a:gd name="T27" fmla="*/ 200 h 1203"/>
                <a:gd name="T28" fmla="*/ 419 w 824"/>
                <a:gd name="T29" fmla="*/ 164 h 1203"/>
                <a:gd name="T30" fmla="*/ 381 w 824"/>
                <a:gd name="T31" fmla="*/ 108 h 1203"/>
                <a:gd name="T32" fmla="*/ 406 w 824"/>
                <a:gd name="T33" fmla="*/ 108 h 1203"/>
                <a:gd name="T34" fmla="*/ 424 w 824"/>
                <a:gd name="T35" fmla="*/ 72 h 1203"/>
                <a:gd name="T36" fmla="*/ 325 w 824"/>
                <a:gd name="T37" fmla="*/ 0 h 1203"/>
                <a:gd name="T38" fmla="*/ 281 w 824"/>
                <a:gd name="T39" fmla="*/ 27 h 1203"/>
                <a:gd name="T40" fmla="*/ 240 w 824"/>
                <a:gd name="T41" fmla="*/ 72 h 1203"/>
                <a:gd name="T42" fmla="*/ 209 w 824"/>
                <a:gd name="T43" fmla="*/ 114 h 1203"/>
                <a:gd name="T44" fmla="*/ 209 w 824"/>
                <a:gd name="T45" fmla="*/ 150 h 1203"/>
                <a:gd name="T46" fmla="*/ 240 w 824"/>
                <a:gd name="T47" fmla="*/ 164 h 1203"/>
                <a:gd name="T48" fmla="*/ 209 w 824"/>
                <a:gd name="T49" fmla="*/ 222 h 1203"/>
                <a:gd name="T50" fmla="*/ 213 w 824"/>
                <a:gd name="T51" fmla="*/ 242 h 1203"/>
                <a:gd name="T52" fmla="*/ 267 w 824"/>
                <a:gd name="T53" fmla="*/ 222 h 1203"/>
                <a:gd name="T54" fmla="*/ 303 w 824"/>
                <a:gd name="T55" fmla="*/ 170 h 1203"/>
                <a:gd name="T56" fmla="*/ 354 w 824"/>
                <a:gd name="T57" fmla="*/ 231 h 1203"/>
                <a:gd name="T58" fmla="*/ 372 w 824"/>
                <a:gd name="T59" fmla="*/ 291 h 1203"/>
                <a:gd name="T60" fmla="*/ 348 w 824"/>
                <a:gd name="T61" fmla="*/ 294 h 1203"/>
                <a:gd name="T62" fmla="*/ 298 w 824"/>
                <a:gd name="T63" fmla="*/ 309 h 1203"/>
                <a:gd name="T64" fmla="*/ 323 w 824"/>
                <a:gd name="T65" fmla="*/ 330 h 1203"/>
                <a:gd name="T66" fmla="*/ 260 w 824"/>
                <a:gd name="T67" fmla="*/ 339 h 1203"/>
                <a:gd name="T68" fmla="*/ 189 w 824"/>
                <a:gd name="T69" fmla="*/ 411 h 1203"/>
                <a:gd name="T70" fmla="*/ 184 w 824"/>
                <a:gd name="T71" fmla="*/ 469 h 1203"/>
                <a:gd name="T72" fmla="*/ 148 w 824"/>
                <a:gd name="T73" fmla="*/ 435 h 1203"/>
                <a:gd name="T74" fmla="*/ 83 w 824"/>
                <a:gd name="T75" fmla="*/ 402 h 1203"/>
                <a:gd name="T76" fmla="*/ 0 w 824"/>
                <a:gd name="T77" fmla="*/ 455 h 1203"/>
                <a:gd name="T78" fmla="*/ 54 w 824"/>
                <a:gd name="T79" fmla="*/ 496 h 1203"/>
                <a:gd name="T80" fmla="*/ 74 w 824"/>
                <a:gd name="T81" fmla="*/ 485 h 1203"/>
                <a:gd name="T82" fmla="*/ 54 w 824"/>
                <a:gd name="T83" fmla="*/ 608 h 1203"/>
                <a:gd name="T84" fmla="*/ 132 w 824"/>
                <a:gd name="T85" fmla="*/ 641 h 1203"/>
                <a:gd name="T86" fmla="*/ 195 w 824"/>
                <a:gd name="T87" fmla="*/ 661 h 1203"/>
                <a:gd name="T88" fmla="*/ 249 w 824"/>
                <a:gd name="T89" fmla="*/ 744 h 1203"/>
                <a:gd name="T90" fmla="*/ 334 w 824"/>
                <a:gd name="T91" fmla="*/ 886 h 1203"/>
                <a:gd name="T92" fmla="*/ 391 w 824"/>
                <a:gd name="T93" fmla="*/ 1007 h 1203"/>
                <a:gd name="T94" fmla="*/ 292 w 824"/>
                <a:gd name="T95" fmla="*/ 1052 h 1203"/>
                <a:gd name="T96" fmla="*/ 182 w 824"/>
                <a:gd name="T97" fmla="*/ 1105 h 1203"/>
                <a:gd name="T98" fmla="*/ 68 w 824"/>
                <a:gd name="T99" fmla="*/ 1180 h 1203"/>
                <a:gd name="T100" fmla="*/ 200 w 824"/>
                <a:gd name="T101" fmla="*/ 1202 h 1203"/>
                <a:gd name="T102" fmla="*/ 417 w 824"/>
                <a:gd name="T103" fmla="*/ 1168 h 1203"/>
                <a:gd name="T104" fmla="*/ 613 w 824"/>
                <a:gd name="T105" fmla="*/ 1052 h 1203"/>
                <a:gd name="T106" fmla="*/ 610 w 824"/>
                <a:gd name="T107" fmla="*/ 929 h 1203"/>
                <a:gd name="T108" fmla="*/ 543 w 824"/>
                <a:gd name="T109" fmla="*/ 888 h 1203"/>
                <a:gd name="T110" fmla="*/ 567 w 824"/>
                <a:gd name="T111" fmla="*/ 791 h 1203"/>
                <a:gd name="T112" fmla="*/ 655 w 824"/>
                <a:gd name="T113" fmla="*/ 738 h 1203"/>
                <a:gd name="T114" fmla="*/ 725 w 824"/>
                <a:gd name="T115" fmla="*/ 713 h 1203"/>
                <a:gd name="T116" fmla="*/ 792 w 824"/>
                <a:gd name="T117" fmla="*/ 729 h 120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824" h="1203">
                  <a:moveTo>
                    <a:pt x="803" y="736"/>
                  </a:moveTo>
                  <a:lnTo>
                    <a:pt x="807" y="724"/>
                  </a:lnTo>
                  <a:lnTo>
                    <a:pt x="808" y="713"/>
                  </a:lnTo>
                  <a:lnTo>
                    <a:pt x="812" y="702"/>
                  </a:lnTo>
                  <a:lnTo>
                    <a:pt x="814" y="691"/>
                  </a:lnTo>
                  <a:lnTo>
                    <a:pt x="803" y="691"/>
                  </a:lnTo>
                  <a:lnTo>
                    <a:pt x="796" y="688"/>
                  </a:lnTo>
                  <a:lnTo>
                    <a:pt x="783" y="686"/>
                  </a:lnTo>
                  <a:lnTo>
                    <a:pt x="776" y="680"/>
                  </a:lnTo>
                  <a:lnTo>
                    <a:pt x="770" y="675"/>
                  </a:lnTo>
                  <a:lnTo>
                    <a:pt x="767" y="666"/>
                  </a:lnTo>
                  <a:lnTo>
                    <a:pt x="761" y="661"/>
                  </a:lnTo>
                  <a:lnTo>
                    <a:pt x="760" y="655"/>
                  </a:lnTo>
                  <a:lnTo>
                    <a:pt x="756" y="641"/>
                  </a:lnTo>
                  <a:lnTo>
                    <a:pt x="756" y="624"/>
                  </a:lnTo>
                  <a:lnTo>
                    <a:pt x="760" y="610"/>
                  </a:lnTo>
                  <a:lnTo>
                    <a:pt x="767" y="599"/>
                  </a:lnTo>
                  <a:lnTo>
                    <a:pt x="781" y="597"/>
                  </a:lnTo>
                  <a:lnTo>
                    <a:pt x="792" y="599"/>
                  </a:lnTo>
                  <a:lnTo>
                    <a:pt x="803" y="608"/>
                  </a:lnTo>
                  <a:lnTo>
                    <a:pt x="812" y="615"/>
                  </a:lnTo>
                  <a:lnTo>
                    <a:pt x="819" y="628"/>
                  </a:lnTo>
                  <a:lnTo>
                    <a:pt x="823" y="619"/>
                  </a:lnTo>
                  <a:lnTo>
                    <a:pt x="823" y="610"/>
                  </a:lnTo>
                  <a:lnTo>
                    <a:pt x="823" y="605"/>
                  </a:lnTo>
                  <a:lnTo>
                    <a:pt x="823" y="597"/>
                  </a:lnTo>
                  <a:lnTo>
                    <a:pt x="819" y="549"/>
                  </a:lnTo>
                  <a:lnTo>
                    <a:pt x="814" y="502"/>
                  </a:lnTo>
                  <a:lnTo>
                    <a:pt x="807" y="455"/>
                  </a:lnTo>
                  <a:lnTo>
                    <a:pt x="792" y="411"/>
                  </a:lnTo>
                  <a:lnTo>
                    <a:pt x="776" y="366"/>
                  </a:lnTo>
                  <a:lnTo>
                    <a:pt x="756" y="325"/>
                  </a:lnTo>
                  <a:lnTo>
                    <a:pt x="734" y="285"/>
                  </a:lnTo>
                  <a:lnTo>
                    <a:pt x="709" y="247"/>
                  </a:lnTo>
                  <a:lnTo>
                    <a:pt x="705" y="247"/>
                  </a:lnTo>
                  <a:lnTo>
                    <a:pt x="702" y="244"/>
                  </a:lnTo>
                  <a:lnTo>
                    <a:pt x="698" y="244"/>
                  </a:lnTo>
                  <a:lnTo>
                    <a:pt x="693" y="242"/>
                  </a:lnTo>
                  <a:lnTo>
                    <a:pt x="677" y="253"/>
                  </a:lnTo>
                  <a:lnTo>
                    <a:pt x="668" y="254"/>
                  </a:lnTo>
                  <a:lnTo>
                    <a:pt x="660" y="258"/>
                  </a:lnTo>
                  <a:lnTo>
                    <a:pt x="651" y="262"/>
                  </a:lnTo>
                  <a:lnTo>
                    <a:pt x="642" y="264"/>
                  </a:lnTo>
                  <a:lnTo>
                    <a:pt x="631" y="267"/>
                  </a:lnTo>
                  <a:lnTo>
                    <a:pt x="619" y="273"/>
                  </a:lnTo>
                  <a:lnTo>
                    <a:pt x="606" y="278"/>
                  </a:lnTo>
                  <a:lnTo>
                    <a:pt x="594" y="283"/>
                  </a:lnTo>
                  <a:lnTo>
                    <a:pt x="583" y="285"/>
                  </a:lnTo>
                  <a:lnTo>
                    <a:pt x="574" y="289"/>
                  </a:lnTo>
                  <a:lnTo>
                    <a:pt x="567" y="291"/>
                  </a:lnTo>
                  <a:lnTo>
                    <a:pt x="557" y="289"/>
                  </a:lnTo>
                  <a:lnTo>
                    <a:pt x="554" y="285"/>
                  </a:lnTo>
                  <a:lnTo>
                    <a:pt x="548" y="280"/>
                  </a:lnTo>
                  <a:lnTo>
                    <a:pt x="547" y="278"/>
                  </a:lnTo>
                  <a:lnTo>
                    <a:pt x="543" y="273"/>
                  </a:lnTo>
                  <a:lnTo>
                    <a:pt x="536" y="258"/>
                  </a:lnTo>
                  <a:lnTo>
                    <a:pt x="532" y="244"/>
                  </a:lnTo>
                  <a:lnTo>
                    <a:pt x="532" y="231"/>
                  </a:lnTo>
                  <a:lnTo>
                    <a:pt x="530" y="217"/>
                  </a:lnTo>
                  <a:lnTo>
                    <a:pt x="532" y="202"/>
                  </a:lnTo>
                  <a:lnTo>
                    <a:pt x="541" y="190"/>
                  </a:lnTo>
                  <a:lnTo>
                    <a:pt x="552" y="177"/>
                  </a:lnTo>
                  <a:lnTo>
                    <a:pt x="563" y="170"/>
                  </a:lnTo>
                  <a:lnTo>
                    <a:pt x="574" y="159"/>
                  </a:lnTo>
                  <a:lnTo>
                    <a:pt x="583" y="146"/>
                  </a:lnTo>
                  <a:lnTo>
                    <a:pt x="588" y="134"/>
                  </a:lnTo>
                  <a:lnTo>
                    <a:pt x="588" y="119"/>
                  </a:lnTo>
                  <a:lnTo>
                    <a:pt x="568" y="105"/>
                  </a:lnTo>
                  <a:lnTo>
                    <a:pt x="552" y="92"/>
                  </a:lnTo>
                  <a:lnTo>
                    <a:pt x="532" y="81"/>
                  </a:lnTo>
                  <a:lnTo>
                    <a:pt x="512" y="70"/>
                  </a:lnTo>
                  <a:lnTo>
                    <a:pt x="491" y="58"/>
                  </a:lnTo>
                  <a:lnTo>
                    <a:pt x="471" y="47"/>
                  </a:lnTo>
                  <a:lnTo>
                    <a:pt x="449" y="38"/>
                  </a:lnTo>
                  <a:lnTo>
                    <a:pt x="428" y="31"/>
                  </a:lnTo>
                  <a:lnTo>
                    <a:pt x="442" y="45"/>
                  </a:lnTo>
                  <a:lnTo>
                    <a:pt x="455" y="56"/>
                  </a:lnTo>
                  <a:lnTo>
                    <a:pt x="465" y="63"/>
                  </a:lnTo>
                  <a:lnTo>
                    <a:pt x="484" y="74"/>
                  </a:lnTo>
                  <a:lnTo>
                    <a:pt x="485" y="88"/>
                  </a:lnTo>
                  <a:lnTo>
                    <a:pt x="484" y="105"/>
                  </a:lnTo>
                  <a:lnTo>
                    <a:pt x="478" y="123"/>
                  </a:lnTo>
                  <a:lnTo>
                    <a:pt x="478" y="135"/>
                  </a:lnTo>
                  <a:lnTo>
                    <a:pt x="484" y="150"/>
                  </a:lnTo>
                  <a:lnTo>
                    <a:pt x="484" y="155"/>
                  </a:lnTo>
                  <a:lnTo>
                    <a:pt x="480" y="161"/>
                  </a:lnTo>
                  <a:lnTo>
                    <a:pt x="474" y="166"/>
                  </a:lnTo>
                  <a:lnTo>
                    <a:pt x="469" y="170"/>
                  </a:lnTo>
                  <a:lnTo>
                    <a:pt x="465" y="175"/>
                  </a:lnTo>
                  <a:lnTo>
                    <a:pt x="465" y="180"/>
                  </a:lnTo>
                  <a:lnTo>
                    <a:pt x="465" y="190"/>
                  </a:lnTo>
                  <a:lnTo>
                    <a:pt x="464" y="195"/>
                  </a:lnTo>
                  <a:lnTo>
                    <a:pt x="460" y="197"/>
                  </a:lnTo>
                  <a:lnTo>
                    <a:pt x="458" y="200"/>
                  </a:lnTo>
                  <a:lnTo>
                    <a:pt x="455" y="200"/>
                  </a:lnTo>
                  <a:lnTo>
                    <a:pt x="453" y="200"/>
                  </a:lnTo>
                  <a:lnTo>
                    <a:pt x="447" y="197"/>
                  </a:lnTo>
                  <a:lnTo>
                    <a:pt x="442" y="200"/>
                  </a:lnTo>
                  <a:lnTo>
                    <a:pt x="433" y="202"/>
                  </a:lnTo>
                  <a:lnTo>
                    <a:pt x="428" y="202"/>
                  </a:lnTo>
                  <a:lnTo>
                    <a:pt x="424" y="200"/>
                  </a:lnTo>
                  <a:lnTo>
                    <a:pt x="424" y="197"/>
                  </a:lnTo>
                  <a:lnTo>
                    <a:pt x="422" y="195"/>
                  </a:lnTo>
                  <a:lnTo>
                    <a:pt x="419" y="164"/>
                  </a:lnTo>
                  <a:lnTo>
                    <a:pt x="411" y="159"/>
                  </a:lnTo>
                  <a:lnTo>
                    <a:pt x="406" y="150"/>
                  </a:lnTo>
                  <a:lnTo>
                    <a:pt x="397" y="141"/>
                  </a:lnTo>
                  <a:lnTo>
                    <a:pt x="390" y="134"/>
                  </a:lnTo>
                  <a:lnTo>
                    <a:pt x="386" y="125"/>
                  </a:lnTo>
                  <a:lnTo>
                    <a:pt x="384" y="117"/>
                  </a:lnTo>
                  <a:lnTo>
                    <a:pt x="381" y="108"/>
                  </a:lnTo>
                  <a:lnTo>
                    <a:pt x="384" y="103"/>
                  </a:lnTo>
                  <a:lnTo>
                    <a:pt x="386" y="99"/>
                  </a:lnTo>
                  <a:lnTo>
                    <a:pt x="390" y="99"/>
                  </a:lnTo>
                  <a:lnTo>
                    <a:pt x="390" y="97"/>
                  </a:lnTo>
                  <a:lnTo>
                    <a:pt x="391" y="97"/>
                  </a:lnTo>
                  <a:lnTo>
                    <a:pt x="397" y="103"/>
                  </a:lnTo>
                  <a:lnTo>
                    <a:pt x="406" y="108"/>
                  </a:lnTo>
                  <a:lnTo>
                    <a:pt x="413" y="110"/>
                  </a:lnTo>
                  <a:lnTo>
                    <a:pt x="422" y="110"/>
                  </a:lnTo>
                  <a:lnTo>
                    <a:pt x="424" y="110"/>
                  </a:lnTo>
                  <a:lnTo>
                    <a:pt x="424" y="108"/>
                  </a:lnTo>
                  <a:lnTo>
                    <a:pt x="424" y="72"/>
                  </a:lnTo>
                  <a:lnTo>
                    <a:pt x="411" y="56"/>
                  </a:lnTo>
                  <a:lnTo>
                    <a:pt x="395" y="42"/>
                  </a:lnTo>
                  <a:lnTo>
                    <a:pt x="377" y="27"/>
                  </a:lnTo>
                  <a:lnTo>
                    <a:pt x="364" y="9"/>
                  </a:lnTo>
                  <a:lnTo>
                    <a:pt x="350" y="5"/>
                  </a:lnTo>
                  <a:lnTo>
                    <a:pt x="339" y="2"/>
                  </a:lnTo>
                  <a:lnTo>
                    <a:pt x="325" y="0"/>
                  </a:lnTo>
                  <a:lnTo>
                    <a:pt x="312" y="0"/>
                  </a:lnTo>
                  <a:lnTo>
                    <a:pt x="308" y="0"/>
                  </a:lnTo>
                  <a:lnTo>
                    <a:pt x="308" y="2"/>
                  </a:lnTo>
                  <a:lnTo>
                    <a:pt x="308" y="5"/>
                  </a:lnTo>
                  <a:lnTo>
                    <a:pt x="307" y="9"/>
                  </a:lnTo>
                  <a:lnTo>
                    <a:pt x="289" y="14"/>
                  </a:lnTo>
                  <a:lnTo>
                    <a:pt x="281" y="27"/>
                  </a:lnTo>
                  <a:lnTo>
                    <a:pt x="276" y="42"/>
                  </a:lnTo>
                  <a:lnTo>
                    <a:pt x="265" y="56"/>
                  </a:lnTo>
                  <a:lnTo>
                    <a:pt x="260" y="56"/>
                  </a:lnTo>
                  <a:lnTo>
                    <a:pt x="256" y="56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0" y="72"/>
                  </a:lnTo>
                  <a:lnTo>
                    <a:pt x="231" y="87"/>
                  </a:lnTo>
                  <a:lnTo>
                    <a:pt x="224" y="99"/>
                  </a:lnTo>
                  <a:lnTo>
                    <a:pt x="213" y="110"/>
                  </a:lnTo>
                  <a:lnTo>
                    <a:pt x="209" y="110"/>
                  </a:lnTo>
                  <a:lnTo>
                    <a:pt x="209" y="114"/>
                  </a:lnTo>
                  <a:lnTo>
                    <a:pt x="184" y="139"/>
                  </a:lnTo>
                  <a:lnTo>
                    <a:pt x="184" y="141"/>
                  </a:lnTo>
                  <a:lnTo>
                    <a:pt x="195" y="146"/>
                  </a:lnTo>
                  <a:lnTo>
                    <a:pt x="209" y="150"/>
                  </a:lnTo>
                  <a:lnTo>
                    <a:pt x="224" y="153"/>
                  </a:lnTo>
                  <a:lnTo>
                    <a:pt x="234" y="153"/>
                  </a:lnTo>
                  <a:lnTo>
                    <a:pt x="236" y="155"/>
                  </a:lnTo>
                  <a:lnTo>
                    <a:pt x="240" y="155"/>
                  </a:lnTo>
                  <a:lnTo>
                    <a:pt x="240" y="159"/>
                  </a:lnTo>
                  <a:lnTo>
                    <a:pt x="242" y="161"/>
                  </a:lnTo>
                  <a:lnTo>
                    <a:pt x="240" y="164"/>
                  </a:lnTo>
                  <a:lnTo>
                    <a:pt x="234" y="166"/>
                  </a:lnTo>
                  <a:lnTo>
                    <a:pt x="231" y="170"/>
                  </a:lnTo>
                  <a:lnTo>
                    <a:pt x="225" y="171"/>
                  </a:lnTo>
                  <a:lnTo>
                    <a:pt x="220" y="180"/>
                  </a:lnTo>
                  <a:lnTo>
                    <a:pt x="215" y="195"/>
                  </a:lnTo>
                  <a:lnTo>
                    <a:pt x="209" y="208"/>
                  </a:lnTo>
                  <a:lnTo>
                    <a:pt x="209" y="222"/>
                  </a:lnTo>
                  <a:lnTo>
                    <a:pt x="213" y="227"/>
                  </a:lnTo>
                  <a:lnTo>
                    <a:pt x="215" y="227"/>
                  </a:lnTo>
                  <a:lnTo>
                    <a:pt x="213" y="231"/>
                  </a:lnTo>
                  <a:lnTo>
                    <a:pt x="209" y="238"/>
                  </a:lnTo>
                  <a:lnTo>
                    <a:pt x="213" y="242"/>
                  </a:lnTo>
                  <a:lnTo>
                    <a:pt x="215" y="244"/>
                  </a:lnTo>
                  <a:lnTo>
                    <a:pt x="231" y="233"/>
                  </a:lnTo>
                  <a:lnTo>
                    <a:pt x="260" y="231"/>
                  </a:lnTo>
                  <a:lnTo>
                    <a:pt x="260" y="227"/>
                  </a:lnTo>
                  <a:lnTo>
                    <a:pt x="262" y="226"/>
                  </a:lnTo>
                  <a:lnTo>
                    <a:pt x="265" y="226"/>
                  </a:lnTo>
                  <a:lnTo>
                    <a:pt x="267" y="222"/>
                  </a:lnTo>
                  <a:lnTo>
                    <a:pt x="267" y="200"/>
                  </a:lnTo>
                  <a:lnTo>
                    <a:pt x="289" y="155"/>
                  </a:lnTo>
                  <a:lnTo>
                    <a:pt x="292" y="155"/>
                  </a:lnTo>
                  <a:lnTo>
                    <a:pt x="303" y="170"/>
                  </a:lnTo>
                  <a:lnTo>
                    <a:pt x="312" y="180"/>
                  </a:lnTo>
                  <a:lnTo>
                    <a:pt x="323" y="195"/>
                  </a:lnTo>
                  <a:lnTo>
                    <a:pt x="336" y="206"/>
                  </a:lnTo>
                  <a:lnTo>
                    <a:pt x="343" y="211"/>
                  </a:lnTo>
                  <a:lnTo>
                    <a:pt x="345" y="217"/>
                  </a:lnTo>
                  <a:lnTo>
                    <a:pt x="350" y="226"/>
                  </a:lnTo>
                  <a:lnTo>
                    <a:pt x="354" y="231"/>
                  </a:lnTo>
                  <a:lnTo>
                    <a:pt x="354" y="244"/>
                  </a:lnTo>
                  <a:lnTo>
                    <a:pt x="354" y="258"/>
                  </a:lnTo>
                  <a:lnTo>
                    <a:pt x="359" y="273"/>
                  </a:lnTo>
                  <a:lnTo>
                    <a:pt x="364" y="283"/>
                  </a:lnTo>
                  <a:lnTo>
                    <a:pt x="366" y="285"/>
                  </a:lnTo>
                  <a:lnTo>
                    <a:pt x="370" y="289"/>
                  </a:lnTo>
                  <a:lnTo>
                    <a:pt x="372" y="291"/>
                  </a:lnTo>
                  <a:lnTo>
                    <a:pt x="375" y="294"/>
                  </a:lnTo>
                  <a:lnTo>
                    <a:pt x="375" y="298"/>
                  </a:lnTo>
                  <a:lnTo>
                    <a:pt x="372" y="300"/>
                  </a:lnTo>
                  <a:lnTo>
                    <a:pt x="372" y="305"/>
                  </a:lnTo>
                  <a:lnTo>
                    <a:pt x="370" y="309"/>
                  </a:lnTo>
                  <a:lnTo>
                    <a:pt x="359" y="305"/>
                  </a:lnTo>
                  <a:lnTo>
                    <a:pt x="348" y="294"/>
                  </a:lnTo>
                  <a:lnTo>
                    <a:pt x="336" y="285"/>
                  </a:lnTo>
                  <a:lnTo>
                    <a:pt x="323" y="283"/>
                  </a:lnTo>
                  <a:lnTo>
                    <a:pt x="314" y="289"/>
                  </a:lnTo>
                  <a:lnTo>
                    <a:pt x="308" y="294"/>
                  </a:lnTo>
                  <a:lnTo>
                    <a:pt x="299" y="300"/>
                  </a:lnTo>
                  <a:lnTo>
                    <a:pt x="296" y="305"/>
                  </a:lnTo>
                  <a:lnTo>
                    <a:pt x="298" y="309"/>
                  </a:lnTo>
                  <a:lnTo>
                    <a:pt x="299" y="310"/>
                  </a:lnTo>
                  <a:lnTo>
                    <a:pt x="299" y="314"/>
                  </a:lnTo>
                  <a:lnTo>
                    <a:pt x="303" y="314"/>
                  </a:lnTo>
                  <a:lnTo>
                    <a:pt x="312" y="314"/>
                  </a:lnTo>
                  <a:lnTo>
                    <a:pt x="317" y="316"/>
                  </a:lnTo>
                  <a:lnTo>
                    <a:pt x="319" y="321"/>
                  </a:lnTo>
                  <a:lnTo>
                    <a:pt x="323" y="330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260" y="327"/>
                  </a:lnTo>
                  <a:lnTo>
                    <a:pt x="260" y="334"/>
                  </a:lnTo>
                  <a:lnTo>
                    <a:pt x="260" y="339"/>
                  </a:lnTo>
                  <a:lnTo>
                    <a:pt x="260" y="345"/>
                  </a:lnTo>
                  <a:lnTo>
                    <a:pt x="256" y="347"/>
                  </a:lnTo>
                  <a:lnTo>
                    <a:pt x="251" y="356"/>
                  </a:lnTo>
                  <a:lnTo>
                    <a:pt x="249" y="357"/>
                  </a:lnTo>
                  <a:lnTo>
                    <a:pt x="242" y="366"/>
                  </a:lnTo>
                  <a:lnTo>
                    <a:pt x="225" y="393"/>
                  </a:lnTo>
                  <a:lnTo>
                    <a:pt x="189" y="411"/>
                  </a:lnTo>
                  <a:lnTo>
                    <a:pt x="188" y="413"/>
                  </a:lnTo>
                  <a:lnTo>
                    <a:pt x="184" y="419"/>
                  </a:lnTo>
                  <a:lnTo>
                    <a:pt x="184" y="424"/>
                  </a:lnTo>
                  <a:lnTo>
                    <a:pt x="184" y="430"/>
                  </a:lnTo>
                  <a:lnTo>
                    <a:pt x="184" y="439"/>
                  </a:lnTo>
                  <a:lnTo>
                    <a:pt x="184" y="453"/>
                  </a:lnTo>
                  <a:lnTo>
                    <a:pt x="184" y="469"/>
                  </a:lnTo>
                  <a:lnTo>
                    <a:pt x="184" y="478"/>
                  </a:lnTo>
                  <a:lnTo>
                    <a:pt x="173" y="478"/>
                  </a:lnTo>
                  <a:lnTo>
                    <a:pt x="164" y="475"/>
                  </a:lnTo>
                  <a:lnTo>
                    <a:pt x="157" y="469"/>
                  </a:lnTo>
                  <a:lnTo>
                    <a:pt x="151" y="464"/>
                  </a:lnTo>
                  <a:lnTo>
                    <a:pt x="151" y="449"/>
                  </a:lnTo>
                  <a:lnTo>
                    <a:pt x="148" y="435"/>
                  </a:lnTo>
                  <a:lnTo>
                    <a:pt x="141" y="424"/>
                  </a:lnTo>
                  <a:lnTo>
                    <a:pt x="130" y="413"/>
                  </a:lnTo>
                  <a:lnTo>
                    <a:pt x="117" y="417"/>
                  </a:lnTo>
                  <a:lnTo>
                    <a:pt x="110" y="417"/>
                  </a:lnTo>
                  <a:lnTo>
                    <a:pt x="101" y="413"/>
                  </a:lnTo>
                  <a:lnTo>
                    <a:pt x="94" y="408"/>
                  </a:lnTo>
                  <a:lnTo>
                    <a:pt x="83" y="402"/>
                  </a:lnTo>
                  <a:lnTo>
                    <a:pt x="72" y="397"/>
                  </a:lnTo>
                  <a:lnTo>
                    <a:pt x="59" y="393"/>
                  </a:lnTo>
                  <a:lnTo>
                    <a:pt x="49" y="392"/>
                  </a:lnTo>
                  <a:lnTo>
                    <a:pt x="38" y="402"/>
                  </a:lnTo>
                  <a:lnTo>
                    <a:pt x="21" y="424"/>
                  </a:lnTo>
                  <a:lnTo>
                    <a:pt x="5" y="448"/>
                  </a:lnTo>
                  <a:lnTo>
                    <a:pt x="0" y="455"/>
                  </a:lnTo>
                  <a:lnTo>
                    <a:pt x="21" y="475"/>
                  </a:lnTo>
                  <a:lnTo>
                    <a:pt x="25" y="516"/>
                  </a:lnTo>
                  <a:lnTo>
                    <a:pt x="29" y="516"/>
                  </a:lnTo>
                  <a:lnTo>
                    <a:pt x="38" y="513"/>
                  </a:lnTo>
                  <a:lnTo>
                    <a:pt x="43" y="511"/>
                  </a:lnTo>
                  <a:lnTo>
                    <a:pt x="49" y="505"/>
                  </a:lnTo>
                  <a:lnTo>
                    <a:pt x="54" y="496"/>
                  </a:lnTo>
                  <a:lnTo>
                    <a:pt x="58" y="491"/>
                  </a:lnTo>
                  <a:lnTo>
                    <a:pt x="63" y="485"/>
                  </a:lnTo>
                  <a:lnTo>
                    <a:pt x="72" y="480"/>
                  </a:lnTo>
                  <a:lnTo>
                    <a:pt x="74" y="480"/>
                  </a:lnTo>
                  <a:lnTo>
                    <a:pt x="74" y="484"/>
                  </a:lnTo>
                  <a:lnTo>
                    <a:pt x="74" y="485"/>
                  </a:lnTo>
                  <a:lnTo>
                    <a:pt x="63" y="538"/>
                  </a:lnTo>
                  <a:lnTo>
                    <a:pt x="79" y="556"/>
                  </a:lnTo>
                  <a:lnTo>
                    <a:pt x="77" y="567"/>
                  </a:lnTo>
                  <a:lnTo>
                    <a:pt x="68" y="574"/>
                  </a:lnTo>
                  <a:lnTo>
                    <a:pt x="59" y="583"/>
                  </a:lnTo>
                  <a:lnTo>
                    <a:pt x="54" y="597"/>
                  </a:lnTo>
                  <a:lnTo>
                    <a:pt x="54" y="608"/>
                  </a:lnTo>
                  <a:lnTo>
                    <a:pt x="63" y="619"/>
                  </a:lnTo>
                  <a:lnTo>
                    <a:pt x="74" y="630"/>
                  </a:lnTo>
                  <a:lnTo>
                    <a:pt x="88" y="641"/>
                  </a:lnTo>
                  <a:lnTo>
                    <a:pt x="101" y="646"/>
                  </a:lnTo>
                  <a:lnTo>
                    <a:pt x="114" y="646"/>
                  </a:lnTo>
                  <a:lnTo>
                    <a:pt x="124" y="644"/>
                  </a:lnTo>
                  <a:lnTo>
                    <a:pt x="132" y="641"/>
                  </a:lnTo>
                  <a:lnTo>
                    <a:pt x="141" y="635"/>
                  </a:lnTo>
                  <a:lnTo>
                    <a:pt x="148" y="635"/>
                  </a:lnTo>
                  <a:lnTo>
                    <a:pt x="153" y="639"/>
                  </a:lnTo>
                  <a:lnTo>
                    <a:pt x="160" y="641"/>
                  </a:lnTo>
                  <a:lnTo>
                    <a:pt x="168" y="644"/>
                  </a:lnTo>
                  <a:lnTo>
                    <a:pt x="184" y="652"/>
                  </a:lnTo>
                  <a:lnTo>
                    <a:pt x="195" y="661"/>
                  </a:lnTo>
                  <a:lnTo>
                    <a:pt x="209" y="670"/>
                  </a:lnTo>
                  <a:lnTo>
                    <a:pt x="220" y="677"/>
                  </a:lnTo>
                  <a:lnTo>
                    <a:pt x="225" y="691"/>
                  </a:lnTo>
                  <a:lnTo>
                    <a:pt x="229" y="706"/>
                  </a:lnTo>
                  <a:lnTo>
                    <a:pt x="231" y="722"/>
                  </a:lnTo>
                  <a:lnTo>
                    <a:pt x="234" y="738"/>
                  </a:lnTo>
                  <a:lnTo>
                    <a:pt x="249" y="744"/>
                  </a:lnTo>
                  <a:lnTo>
                    <a:pt x="262" y="749"/>
                  </a:lnTo>
                  <a:lnTo>
                    <a:pt x="276" y="758"/>
                  </a:lnTo>
                  <a:lnTo>
                    <a:pt x="287" y="772"/>
                  </a:lnTo>
                  <a:lnTo>
                    <a:pt x="298" y="800"/>
                  </a:lnTo>
                  <a:lnTo>
                    <a:pt x="308" y="830"/>
                  </a:lnTo>
                  <a:lnTo>
                    <a:pt x="319" y="861"/>
                  </a:lnTo>
                  <a:lnTo>
                    <a:pt x="334" y="886"/>
                  </a:lnTo>
                  <a:lnTo>
                    <a:pt x="350" y="904"/>
                  </a:lnTo>
                  <a:lnTo>
                    <a:pt x="366" y="924"/>
                  </a:lnTo>
                  <a:lnTo>
                    <a:pt x="381" y="944"/>
                  </a:lnTo>
                  <a:lnTo>
                    <a:pt x="395" y="966"/>
                  </a:lnTo>
                  <a:lnTo>
                    <a:pt x="397" y="980"/>
                  </a:lnTo>
                  <a:lnTo>
                    <a:pt x="397" y="993"/>
                  </a:lnTo>
                  <a:lnTo>
                    <a:pt x="391" y="1007"/>
                  </a:lnTo>
                  <a:lnTo>
                    <a:pt x="381" y="1018"/>
                  </a:lnTo>
                  <a:lnTo>
                    <a:pt x="364" y="1022"/>
                  </a:lnTo>
                  <a:lnTo>
                    <a:pt x="348" y="1027"/>
                  </a:lnTo>
                  <a:lnTo>
                    <a:pt x="334" y="1032"/>
                  </a:lnTo>
                  <a:lnTo>
                    <a:pt x="319" y="1038"/>
                  </a:lnTo>
                  <a:lnTo>
                    <a:pt x="307" y="1043"/>
                  </a:lnTo>
                  <a:lnTo>
                    <a:pt x="292" y="1052"/>
                  </a:lnTo>
                  <a:lnTo>
                    <a:pt x="278" y="1063"/>
                  </a:lnTo>
                  <a:lnTo>
                    <a:pt x="262" y="1074"/>
                  </a:lnTo>
                  <a:lnTo>
                    <a:pt x="249" y="1083"/>
                  </a:lnTo>
                  <a:lnTo>
                    <a:pt x="231" y="1090"/>
                  </a:lnTo>
                  <a:lnTo>
                    <a:pt x="215" y="1094"/>
                  </a:lnTo>
                  <a:lnTo>
                    <a:pt x="198" y="1099"/>
                  </a:lnTo>
                  <a:lnTo>
                    <a:pt x="182" y="1105"/>
                  </a:lnTo>
                  <a:lnTo>
                    <a:pt x="164" y="1110"/>
                  </a:lnTo>
                  <a:lnTo>
                    <a:pt x="151" y="1119"/>
                  </a:lnTo>
                  <a:lnTo>
                    <a:pt x="141" y="1132"/>
                  </a:lnTo>
                  <a:lnTo>
                    <a:pt x="124" y="1146"/>
                  </a:lnTo>
                  <a:lnTo>
                    <a:pt x="106" y="1160"/>
                  </a:lnTo>
                  <a:lnTo>
                    <a:pt x="88" y="1171"/>
                  </a:lnTo>
                  <a:lnTo>
                    <a:pt x="68" y="1180"/>
                  </a:lnTo>
                  <a:lnTo>
                    <a:pt x="88" y="1186"/>
                  </a:lnTo>
                  <a:lnTo>
                    <a:pt x="106" y="1188"/>
                  </a:lnTo>
                  <a:lnTo>
                    <a:pt x="124" y="1193"/>
                  </a:lnTo>
                  <a:lnTo>
                    <a:pt x="142" y="1197"/>
                  </a:lnTo>
                  <a:lnTo>
                    <a:pt x="162" y="1198"/>
                  </a:lnTo>
                  <a:lnTo>
                    <a:pt x="182" y="1198"/>
                  </a:lnTo>
                  <a:lnTo>
                    <a:pt x="200" y="1202"/>
                  </a:lnTo>
                  <a:lnTo>
                    <a:pt x="220" y="1202"/>
                  </a:lnTo>
                  <a:lnTo>
                    <a:pt x="252" y="1202"/>
                  </a:lnTo>
                  <a:lnTo>
                    <a:pt x="287" y="1198"/>
                  </a:lnTo>
                  <a:lnTo>
                    <a:pt x="319" y="1193"/>
                  </a:lnTo>
                  <a:lnTo>
                    <a:pt x="354" y="1186"/>
                  </a:lnTo>
                  <a:lnTo>
                    <a:pt x="386" y="1177"/>
                  </a:lnTo>
                  <a:lnTo>
                    <a:pt x="417" y="1168"/>
                  </a:lnTo>
                  <a:lnTo>
                    <a:pt x="447" y="1155"/>
                  </a:lnTo>
                  <a:lnTo>
                    <a:pt x="478" y="1141"/>
                  </a:lnTo>
                  <a:lnTo>
                    <a:pt x="505" y="1126"/>
                  </a:lnTo>
                  <a:lnTo>
                    <a:pt x="536" y="1110"/>
                  </a:lnTo>
                  <a:lnTo>
                    <a:pt x="559" y="1094"/>
                  </a:lnTo>
                  <a:lnTo>
                    <a:pt x="588" y="1074"/>
                  </a:lnTo>
                  <a:lnTo>
                    <a:pt x="613" y="1052"/>
                  </a:lnTo>
                  <a:lnTo>
                    <a:pt x="637" y="1029"/>
                  </a:lnTo>
                  <a:lnTo>
                    <a:pt x="660" y="1007"/>
                  </a:lnTo>
                  <a:lnTo>
                    <a:pt x="682" y="982"/>
                  </a:lnTo>
                  <a:lnTo>
                    <a:pt x="666" y="966"/>
                  </a:lnTo>
                  <a:lnTo>
                    <a:pt x="646" y="955"/>
                  </a:lnTo>
                  <a:lnTo>
                    <a:pt x="626" y="940"/>
                  </a:lnTo>
                  <a:lnTo>
                    <a:pt x="610" y="929"/>
                  </a:lnTo>
                  <a:lnTo>
                    <a:pt x="590" y="922"/>
                  </a:lnTo>
                  <a:lnTo>
                    <a:pt x="574" y="917"/>
                  </a:lnTo>
                  <a:lnTo>
                    <a:pt x="557" y="904"/>
                  </a:lnTo>
                  <a:lnTo>
                    <a:pt x="547" y="893"/>
                  </a:lnTo>
                  <a:lnTo>
                    <a:pt x="547" y="892"/>
                  </a:lnTo>
                  <a:lnTo>
                    <a:pt x="547" y="888"/>
                  </a:lnTo>
                  <a:lnTo>
                    <a:pt x="543" y="888"/>
                  </a:lnTo>
                  <a:lnTo>
                    <a:pt x="543" y="886"/>
                  </a:lnTo>
                  <a:lnTo>
                    <a:pt x="543" y="874"/>
                  </a:lnTo>
                  <a:lnTo>
                    <a:pt x="547" y="863"/>
                  </a:lnTo>
                  <a:lnTo>
                    <a:pt x="547" y="855"/>
                  </a:lnTo>
                  <a:lnTo>
                    <a:pt x="548" y="845"/>
                  </a:lnTo>
                  <a:lnTo>
                    <a:pt x="557" y="819"/>
                  </a:lnTo>
                  <a:lnTo>
                    <a:pt x="567" y="791"/>
                  </a:lnTo>
                  <a:lnTo>
                    <a:pt x="579" y="769"/>
                  </a:lnTo>
                  <a:lnTo>
                    <a:pt x="601" y="753"/>
                  </a:lnTo>
                  <a:lnTo>
                    <a:pt x="613" y="749"/>
                  </a:lnTo>
                  <a:lnTo>
                    <a:pt x="624" y="744"/>
                  </a:lnTo>
                  <a:lnTo>
                    <a:pt x="631" y="742"/>
                  </a:lnTo>
                  <a:lnTo>
                    <a:pt x="642" y="738"/>
                  </a:lnTo>
                  <a:lnTo>
                    <a:pt x="655" y="738"/>
                  </a:lnTo>
                  <a:lnTo>
                    <a:pt x="666" y="736"/>
                  </a:lnTo>
                  <a:lnTo>
                    <a:pt x="673" y="729"/>
                  </a:lnTo>
                  <a:lnTo>
                    <a:pt x="684" y="727"/>
                  </a:lnTo>
                  <a:lnTo>
                    <a:pt x="695" y="727"/>
                  </a:lnTo>
                  <a:lnTo>
                    <a:pt x="704" y="722"/>
                  </a:lnTo>
                  <a:lnTo>
                    <a:pt x="715" y="718"/>
                  </a:lnTo>
                  <a:lnTo>
                    <a:pt x="725" y="713"/>
                  </a:lnTo>
                  <a:lnTo>
                    <a:pt x="736" y="711"/>
                  </a:lnTo>
                  <a:lnTo>
                    <a:pt x="749" y="707"/>
                  </a:lnTo>
                  <a:lnTo>
                    <a:pt x="760" y="707"/>
                  </a:lnTo>
                  <a:lnTo>
                    <a:pt x="770" y="711"/>
                  </a:lnTo>
                  <a:lnTo>
                    <a:pt x="776" y="717"/>
                  </a:lnTo>
                  <a:lnTo>
                    <a:pt x="783" y="722"/>
                  </a:lnTo>
                  <a:lnTo>
                    <a:pt x="792" y="729"/>
                  </a:lnTo>
                  <a:lnTo>
                    <a:pt x="803" y="736"/>
                  </a:lnTo>
                </a:path>
              </a:pathLst>
            </a:cu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530" y="2834"/>
              <a:ext cx="63" cy="73"/>
            </a:xfrm>
            <a:custGeom>
              <a:avLst/>
              <a:gdLst>
                <a:gd name="T0" fmla="*/ 42 w 63"/>
                <a:gd name="T1" fmla="*/ 65 h 73"/>
                <a:gd name="T2" fmla="*/ 58 w 63"/>
                <a:gd name="T3" fmla="*/ 72 h 73"/>
                <a:gd name="T4" fmla="*/ 62 w 63"/>
                <a:gd name="T5" fmla="*/ 72 h 73"/>
                <a:gd name="T6" fmla="*/ 62 w 63"/>
                <a:gd name="T7" fmla="*/ 67 h 73"/>
                <a:gd name="T8" fmla="*/ 58 w 63"/>
                <a:gd name="T9" fmla="*/ 65 h 73"/>
                <a:gd name="T10" fmla="*/ 58 w 63"/>
                <a:gd name="T11" fmla="*/ 62 h 73"/>
                <a:gd name="T12" fmla="*/ 44 w 63"/>
                <a:gd name="T13" fmla="*/ 56 h 73"/>
                <a:gd name="T14" fmla="*/ 37 w 63"/>
                <a:gd name="T15" fmla="*/ 45 h 73"/>
                <a:gd name="T16" fmla="*/ 31 w 63"/>
                <a:gd name="T17" fmla="*/ 34 h 73"/>
                <a:gd name="T18" fmla="*/ 26 w 63"/>
                <a:gd name="T19" fmla="*/ 20 h 73"/>
                <a:gd name="T20" fmla="*/ 9 w 63"/>
                <a:gd name="T21" fmla="*/ 0 h 73"/>
                <a:gd name="T22" fmla="*/ 6 w 63"/>
                <a:gd name="T23" fmla="*/ 4 h 73"/>
                <a:gd name="T24" fmla="*/ 2 w 63"/>
                <a:gd name="T25" fmla="*/ 9 h 73"/>
                <a:gd name="T26" fmla="*/ 0 w 63"/>
                <a:gd name="T27" fmla="*/ 11 h 73"/>
                <a:gd name="T28" fmla="*/ 0 w 63"/>
                <a:gd name="T29" fmla="*/ 18 h 73"/>
                <a:gd name="T30" fmla="*/ 0 w 63"/>
                <a:gd name="T31" fmla="*/ 20 h 73"/>
                <a:gd name="T32" fmla="*/ 0 w 63"/>
                <a:gd name="T33" fmla="*/ 20 h 73"/>
                <a:gd name="T34" fmla="*/ 0 w 63"/>
                <a:gd name="T35" fmla="*/ 20 h 73"/>
                <a:gd name="T36" fmla="*/ 0 w 63"/>
                <a:gd name="T37" fmla="*/ 20 h 73"/>
                <a:gd name="T38" fmla="*/ 9 w 63"/>
                <a:gd name="T39" fmla="*/ 31 h 73"/>
                <a:gd name="T40" fmla="*/ 20 w 63"/>
                <a:gd name="T41" fmla="*/ 45 h 73"/>
                <a:gd name="T42" fmla="*/ 31 w 63"/>
                <a:gd name="T43" fmla="*/ 56 h 73"/>
                <a:gd name="T44" fmla="*/ 42 w 63"/>
                <a:gd name="T45" fmla="*/ 65 h 7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3" h="73">
                  <a:moveTo>
                    <a:pt x="42" y="65"/>
                  </a:moveTo>
                  <a:lnTo>
                    <a:pt x="58" y="72"/>
                  </a:lnTo>
                  <a:lnTo>
                    <a:pt x="62" y="72"/>
                  </a:lnTo>
                  <a:lnTo>
                    <a:pt x="62" y="67"/>
                  </a:lnTo>
                  <a:lnTo>
                    <a:pt x="58" y="65"/>
                  </a:lnTo>
                  <a:lnTo>
                    <a:pt x="58" y="62"/>
                  </a:lnTo>
                  <a:lnTo>
                    <a:pt x="44" y="56"/>
                  </a:lnTo>
                  <a:lnTo>
                    <a:pt x="37" y="45"/>
                  </a:lnTo>
                  <a:lnTo>
                    <a:pt x="31" y="34"/>
                  </a:lnTo>
                  <a:lnTo>
                    <a:pt x="26" y="20"/>
                  </a:lnTo>
                  <a:lnTo>
                    <a:pt x="9" y="0"/>
                  </a:lnTo>
                  <a:lnTo>
                    <a:pt x="6" y="4"/>
                  </a:lnTo>
                  <a:lnTo>
                    <a:pt x="2" y="9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9" y="31"/>
                  </a:lnTo>
                  <a:lnTo>
                    <a:pt x="20" y="45"/>
                  </a:lnTo>
                  <a:lnTo>
                    <a:pt x="31" y="56"/>
                  </a:lnTo>
                  <a:lnTo>
                    <a:pt x="42" y="65"/>
                  </a:lnTo>
                </a:path>
              </a:pathLst>
            </a:cu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7786" name="Rectangle 26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CA" altLang="en-US" noProof="0" smtClean="0"/>
              <a:t>Click to edit Master title style</a:t>
            </a:r>
          </a:p>
        </p:txBody>
      </p:sp>
      <p:sp>
        <p:nvSpPr>
          <p:cNvPr id="117787" name="Rectangle 2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4114800"/>
            <a:ext cx="6400800" cy="17526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CA" altLang="en-US" noProof="0" smtClean="0"/>
              <a:t>Click to edit Master subtitle style</a:t>
            </a:r>
          </a:p>
        </p:txBody>
      </p:sp>
      <p:sp>
        <p:nvSpPr>
          <p:cNvPr id="28" name="Rectangle 28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124200" y="61722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Century Gothic" pitchFamily="34" charset="0"/>
              </a:defRPr>
            </a:lvl1pPr>
          </a:lstStyle>
          <a:p>
            <a:pPr>
              <a:defRPr/>
            </a:pPr>
            <a:r>
              <a:rPr lang="en-CA" altLang="en-US"/>
              <a:t>Overview</a:t>
            </a:r>
          </a:p>
        </p:txBody>
      </p:sp>
      <p:sp>
        <p:nvSpPr>
          <p:cNvPr id="29" name="Rectangle 29"/>
          <p:cNvSpPr>
            <a:spLocks noGrp="1" noChangeArrowheads="1"/>
          </p:cNvSpPr>
          <p:nvPr>
            <p:ph type="dt" sz="quarter" idx="11"/>
          </p:nvPr>
        </p:nvSpPr>
        <p:spPr bwMode="auto">
          <a:xfrm>
            <a:off x="1036638" y="6602413"/>
            <a:ext cx="1981200" cy="2270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000" smtClean="0">
                <a:latin typeface="Century Gothic" pitchFamily="34" charset="0"/>
              </a:defRPr>
            </a:lvl1pPr>
          </a:lstStyle>
          <a:p>
            <a:pPr>
              <a:defRPr/>
            </a:pPr>
            <a:r>
              <a:rPr lang="en-CA" altLang="en-US"/>
              <a:t>Copyright © 1996–98 </a:t>
            </a:r>
            <a:fld id="{0274D9C3-1E37-4169-868B-708A63BC83C3}" type="datetime1">
              <a:rPr lang="en-US" altLang="en-US"/>
              <a:pPr>
                <a:defRPr/>
              </a:pPr>
              <a:t>8/11/2015</a:t>
            </a:fld>
            <a:endParaRPr lang="en-CA" altLang="en-US"/>
          </a:p>
        </p:txBody>
      </p:sp>
      <p:sp>
        <p:nvSpPr>
          <p:cNvPr id="30" name="Rectangle 30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entury Gothic" panose="020B0502020202020204" pitchFamily="34" charset="0"/>
              </a:defRPr>
            </a:lvl1pPr>
          </a:lstStyle>
          <a:p>
            <a:fld id="{9ED16707-DDF7-4060-B331-F85D08CA8173}" type="slidenum">
              <a:rPr lang="en-CA" altLang="en-US"/>
              <a:pPr/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559676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27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0"/>
            <a:ext cx="2047875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0700" y="0"/>
            <a:ext cx="5992813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7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51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8036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263650"/>
            <a:ext cx="4013200" cy="4832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9000" y="1263650"/>
            <a:ext cx="4014788" cy="4832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5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05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94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661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0655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769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153988" y="954088"/>
            <a:ext cx="8761412" cy="428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20700" y="0"/>
            <a:ext cx="8193088" cy="125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63650"/>
            <a:ext cx="8180388" cy="483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 smtClean="0"/>
              <a:t>Click to edit Master text styles</a:t>
            </a:r>
          </a:p>
          <a:p>
            <a:pPr lvl="1"/>
            <a:r>
              <a:rPr lang="en-CA" altLang="en-US" smtClean="0"/>
              <a:t>Second level</a:t>
            </a:r>
          </a:p>
          <a:p>
            <a:pPr lvl="2"/>
            <a:r>
              <a:rPr lang="en-CA" altLang="en-US" smtClean="0"/>
              <a:t>Third level</a:t>
            </a:r>
          </a:p>
          <a:p>
            <a:pPr lvl="3"/>
            <a:r>
              <a:rPr lang="en-CA" altLang="en-US" smtClean="0"/>
              <a:t>Fourth level</a:t>
            </a:r>
          </a:p>
          <a:p>
            <a:pPr lvl="4"/>
            <a:r>
              <a:rPr lang="en-CA" altLang="en-US" smtClean="0"/>
              <a:t>Fifth level</a:t>
            </a:r>
          </a:p>
        </p:txBody>
      </p:sp>
      <p:sp>
        <p:nvSpPr>
          <p:cNvPr id="1029" name="Text Box 17"/>
          <p:cNvSpPr txBox="1">
            <a:spLocks noChangeArrowheads="1"/>
          </p:cNvSpPr>
          <p:nvPr/>
        </p:nvSpPr>
        <p:spPr bwMode="auto">
          <a:xfrm>
            <a:off x="574675" y="6400800"/>
            <a:ext cx="591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endParaRPr lang="en-CA" altLang="en-US"/>
          </a:p>
        </p:txBody>
      </p:sp>
      <p:sp>
        <p:nvSpPr>
          <p:cNvPr id="1030" name="Text Box 18"/>
          <p:cNvSpPr txBox="1">
            <a:spLocks noChangeArrowheads="1"/>
          </p:cNvSpPr>
          <p:nvPr/>
        </p:nvSpPr>
        <p:spPr bwMode="auto">
          <a:xfrm>
            <a:off x="552450" y="6394450"/>
            <a:ext cx="9366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r>
              <a:rPr lang="en-US" altLang="en-US" sz="1000"/>
              <a:t>CSC 450/550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Schoolbook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Schoolbook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Schoolbook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Schoolbook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Schoolbook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Schoolbook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Schoolbook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Schoolbook" pitchFamily="18" charset="0"/>
        </a:defRPr>
      </a:lvl9pPr>
    </p:titleStyle>
    <p:bodyStyle>
      <a:lvl1pPr algn="l" rtl="0" eaLnBrk="0" fontAlgn="base" hangingPunct="0">
        <a:spcBef>
          <a:spcPct val="5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352425" indent="-238125" algn="l" rtl="0" eaLnBrk="0" fontAlgn="base" hangingPunct="0">
        <a:lnSpc>
          <a:spcPct val="90000"/>
        </a:lnSpc>
        <a:spcBef>
          <a:spcPct val="4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2pPr>
      <a:lvl3pPr marL="695325" indent="-228600" algn="l" rtl="0" eaLnBrk="0" fontAlgn="base" hangingPunct="0">
        <a:lnSpc>
          <a:spcPct val="80000"/>
        </a:lnSpc>
        <a:spcBef>
          <a:spcPct val="3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3pPr>
      <a:lvl4pPr marL="1035050" indent="-225425" algn="l" rtl="0" eaLnBrk="0" fontAlgn="base" hangingPunct="0">
        <a:spcBef>
          <a:spcPct val="20000"/>
        </a:spcBef>
        <a:spcAft>
          <a:spcPct val="0"/>
        </a:spcAft>
        <a:buChar char="·"/>
        <a:defRPr sz="2000">
          <a:solidFill>
            <a:schemeClr val="tx1"/>
          </a:solidFill>
          <a:latin typeface="+mn-lt"/>
        </a:defRPr>
      </a:lvl4pPr>
      <a:lvl5pPr marL="1312863" indent="-163513" algn="l" rtl="0" eaLnBrk="0" fontAlgn="base" hangingPunct="0">
        <a:spcBef>
          <a:spcPct val="20000"/>
        </a:spcBef>
        <a:spcAft>
          <a:spcPct val="0"/>
        </a:spcAft>
        <a:buChar char="-"/>
        <a:defRPr sz="2000">
          <a:solidFill>
            <a:schemeClr val="tx1"/>
          </a:solidFill>
          <a:latin typeface="+mn-lt"/>
        </a:defRPr>
      </a:lvl5pPr>
      <a:lvl6pPr marL="1770063" indent="-163513" algn="l" rtl="0" eaLnBrk="0" fontAlgn="base" hangingPunct="0">
        <a:spcBef>
          <a:spcPct val="20000"/>
        </a:spcBef>
        <a:spcAft>
          <a:spcPct val="0"/>
        </a:spcAft>
        <a:buChar char="-"/>
        <a:defRPr sz="2000">
          <a:solidFill>
            <a:schemeClr val="tx1"/>
          </a:solidFill>
          <a:latin typeface="+mn-lt"/>
        </a:defRPr>
      </a:lvl6pPr>
      <a:lvl7pPr marL="2227263" indent="-163513" algn="l" rtl="0" eaLnBrk="0" fontAlgn="base" hangingPunct="0">
        <a:spcBef>
          <a:spcPct val="20000"/>
        </a:spcBef>
        <a:spcAft>
          <a:spcPct val="0"/>
        </a:spcAft>
        <a:buChar char="-"/>
        <a:defRPr sz="2000">
          <a:solidFill>
            <a:schemeClr val="tx1"/>
          </a:solidFill>
          <a:latin typeface="+mn-lt"/>
        </a:defRPr>
      </a:lvl7pPr>
      <a:lvl8pPr marL="2684463" indent="-163513" algn="l" rtl="0" eaLnBrk="0" fontAlgn="base" hangingPunct="0">
        <a:spcBef>
          <a:spcPct val="20000"/>
        </a:spcBef>
        <a:spcAft>
          <a:spcPct val="0"/>
        </a:spcAft>
        <a:buChar char="-"/>
        <a:defRPr sz="2000">
          <a:solidFill>
            <a:schemeClr val="tx1"/>
          </a:solidFill>
          <a:latin typeface="+mn-lt"/>
        </a:defRPr>
      </a:lvl8pPr>
      <a:lvl9pPr marL="3141663" indent="-163513" algn="l" rtl="0" eaLnBrk="0" fontAlgn="base" hangingPunct="0">
        <a:spcBef>
          <a:spcPct val="20000"/>
        </a:spcBef>
        <a:spcAft>
          <a:spcPct val="0"/>
        </a:spcAft>
        <a:buChar char="-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3838" y="2735263"/>
            <a:ext cx="8321675" cy="1044575"/>
          </a:xfrm>
          <a:noFill/>
        </p:spPr>
        <p:txBody>
          <a:bodyPr/>
          <a:lstStyle/>
          <a:p>
            <a:pPr algn="ctr"/>
            <a:r>
              <a:rPr lang="en-US" altLang="en-US" smtClean="0"/>
              <a:t>Part 2: The Data Link Layer</a:t>
            </a:r>
            <a:br>
              <a:rPr lang="en-US" altLang="en-US" smtClean="0"/>
            </a:br>
            <a:r>
              <a:rPr lang="fr-FR" altLang="en-US" sz="2400" smtClean="0"/>
              <a:t>Txt, Reading: chapter 3.1, 3.2, 3.3, 3.4, 3.6.2</a:t>
            </a:r>
            <a:endParaRPr lang="en-US" altLang="en-US" sz="2400" smtClean="0"/>
          </a:p>
        </p:txBody>
      </p:sp>
      <p:sp>
        <p:nvSpPr>
          <p:cNvPr id="13315" name="Text Box 4"/>
          <p:cNvSpPr txBox="1">
            <a:spLocks noChangeArrowheads="1"/>
          </p:cNvSpPr>
          <p:nvPr/>
        </p:nvSpPr>
        <p:spPr bwMode="auto">
          <a:xfrm>
            <a:off x="376238" y="4111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endParaRPr lang="en-CA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(3.2) Error-Correcting Codes</a:t>
            </a:r>
          </a:p>
        </p:txBody>
      </p:sp>
      <p:pic>
        <p:nvPicPr>
          <p:cNvPr id="22531" name="Picture 4" descr="3-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1322388"/>
            <a:ext cx="4694237" cy="416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31800" y="5603875"/>
            <a:ext cx="8180388" cy="601663"/>
          </a:xfrm>
          <a:noFill/>
        </p:spPr>
        <p:txBody>
          <a:bodyPr/>
          <a:lstStyle/>
          <a:p>
            <a:pPr algn="ctr"/>
            <a:r>
              <a:rPr lang="en-US" altLang="en-US" smtClean="0"/>
              <a:t>Use of a Hamming code to correct burst errors.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(4) Flow Control</a:t>
            </a:r>
          </a:p>
        </p:txBody>
      </p:sp>
      <p:sp>
        <p:nvSpPr>
          <p:cNvPr id="2355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smtClean="0"/>
              <a:t>Feedback-based flow control</a:t>
            </a:r>
          </a:p>
          <a:p>
            <a:pPr>
              <a:buFontTx/>
              <a:buChar char="•"/>
            </a:pPr>
            <a:endParaRPr lang="en-US" altLang="en-US" smtClean="0"/>
          </a:p>
          <a:p>
            <a:pPr>
              <a:buFontTx/>
              <a:buChar char="•"/>
            </a:pPr>
            <a:r>
              <a:rPr lang="en-US" altLang="en-US" smtClean="0"/>
              <a:t>Rate-based flow control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Part B: Protocols</a:t>
            </a:r>
          </a:p>
        </p:txBody>
      </p:sp>
      <p:sp>
        <p:nvSpPr>
          <p:cNvPr id="24579" name="Rectangle 5"/>
          <p:cNvSpPr>
            <a:spLocks noChangeArrowheads="1"/>
          </p:cNvSpPr>
          <p:nvPr/>
        </p:nvSpPr>
        <p:spPr bwMode="auto">
          <a:xfrm>
            <a:off x="658813" y="1341438"/>
            <a:ext cx="6621462" cy="210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AutoNum type="arabicParenBoth"/>
            </a:pPr>
            <a:r>
              <a:rPr lang="en-US" altLang="en-US">
                <a:solidFill>
                  <a:srgbClr val="232323"/>
                </a:solidFill>
                <a:cs typeface="Times New Roman" panose="02020603050405020304" pitchFamily="18" charset="0"/>
              </a:rPr>
              <a:t>Definitions</a:t>
            </a:r>
          </a:p>
          <a:p>
            <a:pPr>
              <a:spcBef>
                <a:spcPct val="50000"/>
              </a:spcBef>
              <a:buFontTx/>
              <a:buAutoNum type="arabicParenBoth"/>
            </a:pPr>
            <a:r>
              <a:rPr lang="en-US" altLang="en-US">
                <a:solidFill>
                  <a:srgbClr val="232323"/>
                </a:solidFill>
                <a:cs typeface="Times New Roman" panose="02020603050405020304" pitchFamily="18" charset="0"/>
              </a:rPr>
              <a:t>Elementary data link protocols</a:t>
            </a:r>
          </a:p>
          <a:p>
            <a:pPr>
              <a:spcBef>
                <a:spcPct val="50000"/>
              </a:spcBef>
              <a:buFontTx/>
              <a:buAutoNum type="arabicParenBoth"/>
            </a:pPr>
            <a:r>
              <a:rPr lang="en-US" altLang="en-US">
                <a:solidFill>
                  <a:srgbClr val="232323"/>
                </a:solidFill>
                <a:cs typeface="Times New Roman" panose="02020603050405020304" pitchFamily="18" charset="0"/>
              </a:rPr>
              <a:t>Sliding window protocols</a:t>
            </a:r>
          </a:p>
          <a:p>
            <a:pPr>
              <a:spcBef>
                <a:spcPct val="50000"/>
              </a:spcBef>
              <a:buFontTx/>
              <a:buAutoNum type="arabicParenBoth"/>
            </a:pPr>
            <a:r>
              <a:rPr lang="en-US" altLang="en-US">
                <a:solidFill>
                  <a:srgbClr val="232323"/>
                </a:solidFill>
                <a:cs typeface="Times New Roman" panose="02020603050405020304" pitchFamily="18" charset="0"/>
              </a:rPr>
              <a:t>Example data link protocol - PPP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(1.1) Protocol Definitions</a:t>
            </a:r>
          </a:p>
        </p:txBody>
      </p:sp>
      <p:pic>
        <p:nvPicPr>
          <p:cNvPr id="25603" name="Picture 3" descr="3-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5" b="69023"/>
          <a:stretch>
            <a:fillRect/>
          </a:stretch>
        </p:blipFill>
        <p:spPr bwMode="auto">
          <a:xfrm>
            <a:off x="582613" y="1714500"/>
            <a:ext cx="8172450" cy="302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6602413" y="4470400"/>
            <a:ext cx="1928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</a:rPr>
              <a:t>Continued </a:t>
            </a:r>
            <a:r>
              <a:rPr lang="en-US" altLang="en-US">
                <a:latin typeface="Times New Roman" panose="02020603050405020304" pitchFamily="18" charset="0"/>
                <a:sym typeface="Wingdings" panose="05000000000000000000" pitchFamily="2" charset="2"/>
              </a:rPr>
              <a:t></a:t>
            </a: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974725" y="5643563"/>
            <a:ext cx="69183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altLang="en-US">
                <a:latin typeface="Times New Roman" panose="02020603050405020304" pitchFamily="18" charset="0"/>
              </a:rPr>
              <a:t>Some definitions needed in the protocols to follow.  These are located in the file protocol.h.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87325" y="0"/>
            <a:ext cx="8956675" cy="2133600"/>
          </a:xfrm>
        </p:spPr>
        <p:txBody>
          <a:bodyPr/>
          <a:lstStyle/>
          <a:p>
            <a:r>
              <a:rPr lang="en-US" altLang="en-US" smtClean="0"/>
              <a:t>(1.2)Protocol </a:t>
            </a:r>
            <a:br>
              <a:rPr lang="en-US" altLang="en-US" smtClean="0"/>
            </a:br>
            <a:r>
              <a:rPr lang="en-US" altLang="en-US" smtClean="0"/>
              <a:t>Definitions</a:t>
            </a:r>
            <a:br>
              <a:rPr lang="en-US" altLang="en-US" smtClean="0"/>
            </a:br>
            <a:r>
              <a:rPr lang="en-US" altLang="en-US" smtClean="0"/>
              <a:t>(ctd.)</a:t>
            </a:r>
          </a:p>
        </p:txBody>
      </p:sp>
      <p:pic>
        <p:nvPicPr>
          <p:cNvPr id="26627" name="Picture 3" descr="3-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5" t="30003" b="-2478"/>
          <a:stretch>
            <a:fillRect/>
          </a:stretch>
        </p:blipFill>
        <p:spPr bwMode="auto">
          <a:xfrm>
            <a:off x="2943225" y="0"/>
            <a:ext cx="6538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0" y="4392613"/>
            <a:ext cx="3006725" cy="246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altLang="en-US">
                <a:latin typeface="Times New Roman" panose="02020603050405020304" pitchFamily="18" charset="0"/>
              </a:rPr>
              <a:t>Some definitions needed in the protocols to follow.  These are located in the file protocol.h.</a:t>
            </a:r>
          </a:p>
          <a:p>
            <a:pPr algn="ctr" eaLnBrk="1" hangingPunct="1">
              <a:spcBef>
                <a:spcPct val="5000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(2) Elementary Data Link Protocols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3613" y="1670050"/>
            <a:ext cx="8180387" cy="4883150"/>
          </a:xfrm>
        </p:spPr>
        <p:txBody>
          <a:bodyPr/>
          <a:lstStyle/>
          <a:p>
            <a:pPr lvl="1"/>
            <a:r>
              <a:rPr lang="en-US" altLang="en-US" sz="3100" smtClean="0"/>
              <a:t>An Unrestricted Simplex Protocol</a:t>
            </a:r>
          </a:p>
          <a:p>
            <a:pPr lvl="1"/>
            <a:r>
              <a:rPr lang="en-US" altLang="en-US" sz="3100" smtClean="0"/>
              <a:t>A Simplex Stop-and-Wait Protocol</a:t>
            </a:r>
          </a:p>
          <a:p>
            <a:pPr lvl="1"/>
            <a:r>
              <a:rPr lang="en-US" altLang="en-US" sz="3100" smtClean="0"/>
              <a:t>A Simplex Protocol for a Noisy Channel</a:t>
            </a:r>
          </a:p>
          <a:p>
            <a:pPr lvl="1"/>
            <a:endParaRPr lang="en-US" altLang="en-US" sz="310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4513263" cy="2482850"/>
          </a:xfrm>
        </p:spPr>
        <p:txBody>
          <a:bodyPr/>
          <a:lstStyle/>
          <a:p>
            <a:r>
              <a:rPr lang="en-US" altLang="en-US" smtClean="0"/>
              <a:t>(2.1)</a:t>
            </a:r>
            <a:br>
              <a:rPr lang="en-US" altLang="en-US" smtClean="0"/>
            </a:br>
            <a:r>
              <a:rPr lang="en-US" altLang="en-US" smtClean="0"/>
              <a:t>Unrestricted </a:t>
            </a:r>
            <a:br>
              <a:rPr lang="en-US" altLang="en-US" smtClean="0"/>
            </a:br>
            <a:r>
              <a:rPr lang="en-US" altLang="en-US" smtClean="0"/>
              <a:t>Simplex </a:t>
            </a:r>
            <a:br>
              <a:rPr lang="en-US" altLang="en-US" smtClean="0"/>
            </a:br>
            <a:r>
              <a:rPr lang="en-US" altLang="en-US" smtClean="0"/>
              <a:t>Protocol</a:t>
            </a:r>
          </a:p>
        </p:txBody>
      </p:sp>
      <p:pic>
        <p:nvPicPr>
          <p:cNvPr id="28675" name="Picture 3" descr="3-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75" y="122238"/>
            <a:ext cx="5915025" cy="665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2668588" cy="2933700"/>
          </a:xfrm>
        </p:spPr>
        <p:txBody>
          <a:bodyPr/>
          <a:lstStyle/>
          <a:p>
            <a:r>
              <a:rPr lang="en-US" altLang="en-US" smtClean="0"/>
              <a:t>(2.2)</a:t>
            </a:r>
            <a:br>
              <a:rPr lang="en-US" altLang="en-US" smtClean="0"/>
            </a:br>
            <a:r>
              <a:rPr lang="en-US" altLang="en-US" smtClean="0"/>
              <a:t>Simplex Stop-and-Wait Protocol</a:t>
            </a:r>
          </a:p>
        </p:txBody>
      </p:sp>
      <p:pic>
        <p:nvPicPr>
          <p:cNvPr id="29699" name="Picture 3" descr="3-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177800"/>
            <a:ext cx="6249987" cy="656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0"/>
            <a:ext cx="8464550" cy="1255713"/>
          </a:xfrm>
        </p:spPr>
        <p:txBody>
          <a:bodyPr/>
          <a:lstStyle/>
          <a:p>
            <a:r>
              <a:rPr lang="en-US" altLang="en-US" sz="3200" smtClean="0"/>
              <a:t>(2.3.1)A Simplex Protocol for a Noisy Channel</a:t>
            </a:r>
          </a:p>
        </p:txBody>
      </p:sp>
      <p:pic>
        <p:nvPicPr>
          <p:cNvPr id="30723" name="Picture 3" descr="3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15"/>
          <a:stretch>
            <a:fillRect/>
          </a:stretch>
        </p:blipFill>
        <p:spPr bwMode="auto">
          <a:xfrm>
            <a:off x="2824163" y="1249363"/>
            <a:ext cx="6319837" cy="560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0" y="4695825"/>
            <a:ext cx="2830513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altLang="en-US">
                <a:latin typeface="Times New Roman" panose="02020603050405020304" pitchFamily="18" charset="0"/>
              </a:rPr>
              <a:t>A positive acknowledgement with retransmission protocol.</a:t>
            </a: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5737225" y="6350000"/>
            <a:ext cx="19288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>
                <a:latin typeface="Times New Roman" panose="02020603050405020304" pitchFamily="18" charset="0"/>
              </a:rPr>
              <a:t>Continued </a:t>
            </a:r>
            <a:r>
              <a:rPr lang="en-US" altLang="en-US" sz="2000">
                <a:latin typeface="Times New Roman" panose="02020603050405020304" pitchFamily="18" charset="0"/>
                <a:sym typeface="Wingdings" panose="05000000000000000000" pitchFamily="2" charset="2"/>
              </a:rPr>
              <a:t>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19075" y="0"/>
            <a:ext cx="8494713" cy="1255713"/>
          </a:xfrm>
        </p:spPr>
        <p:txBody>
          <a:bodyPr/>
          <a:lstStyle/>
          <a:p>
            <a:r>
              <a:rPr lang="en-US" altLang="en-US" sz="2800" smtClean="0"/>
              <a:t>(2.3.2) A Simplex Protocol for a Noisy Channel (ctd.)</a:t>
            </a:r>
          </a:p>
        </p:txBody>
      </p:sp>
      <p:pic>
        <p:nvPicPr>
          <p:cNvPr id="31747" name="Picture 3" descr="3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53" b="-966"/>
          <a:stretch>
            <a:fillRect/>
          </a:stretch>
        </p:blipFill>
        <p:spPr bwMode="auto">
          <a:xfrm>
            <a:off x="1636713" y="1346200"/>
            <a:ext cx="7343775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677863" y="5986463"/>
            <a:ext cx="7904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en-US" altLang="en-US">
                <a:latin typeface="Times New Roman" panose="02020603050405020304" pitchFamily="18" charset="0"/>
              </a:rPr>
              <a:t>A positive acknowledgement with retransmission protocol.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Summary </a:t>
            </a:r>
          </a:p>
        </p:txBody>
      </p:sp>
      <p:sp>
        <p:nvSpPr>
          <p:cNvPr id="14339" name="Text Box 16"/>
          <p:cNvSpPr txBox="1">
            <a:spLocks noChangeArrowheads="1"/>
          </p:cNvSpPr>
          <p:nvPr/>
        </p:nvSpPr>
        <p:spPr bwMode="auto">
          <a:xfrm>
            <a:off x="930275" y="1500188"/>
            <a:ext cx="5616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endParaRPr lang="en-CA" altLang="en-US"/>
          </a:p>
        </p:txBody>
      </p:sp>
      <p:sp>
        <p:nvSpPr>
          <p:cNvPr id="14340" name="Text Box 17"/>
          <p:cNvSpPr txBox="1">
            <a:spLocks noChangeArrowheads="1"/>
          </p:cNvSpPr>
          <p:nvPr/>
        </p:nvSpPr>
        <p:spPr bwMode="auto">
          <a:xfrm>
            <a:off x="642938" y="1381125"/>
            <a:ext cx="7843837" cy="556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r>
              <a:rPr lang="en-US" altLang="en-US">
                <a:solidFill>
                  <a:schemeClr val="tx2"/>
                </a:solidFill>
                <a:cs typeface="Times New Roman" panose="02020603050405020304" pitchFamily="18" charset="0"/>
              </a:rPr>
              <a:t>Part A Functions</a:t>
            </a:r>
            <a:r>
              <a:rPr lang="en-US" altLang="en-US">
                <a:solidFill>
                  <a:srgbClr val="232323"/>
                </a:solidFill>
                <a:cs typeface="Times New Roman" panose="02020603050405020304" pitchFamily="18" charset="0"/>
              </a:rPr>
              <a:t> </a:t>
            </a:r>
          </a:p>
          <a:p>
            <a:pPr>
              <a:buFontTx/>
              <a:buAutoNum type="arabicParenBoth"/>
            </a:pPr>
            <a:r>
              <a:rPr lang="en-US" altLang="en-US">
                <a:solidFill>
                  <a:srgbClr val="232323"/>
                </a:solidFill>
                <a:cs typeface="Times New Roman" panose="02020603050405020304" pitchFamily="18" charset="0"/>
              </a:rPr>
              <a:t>Functions of the data link layer</a:t>
            </a:r>
          </a:p>
          <a:p>
            <a:pPr>
              <a:buFontTx/>
              <a:buAutoNum type="arabicParenBoth"/>
            </a:pPr>
            <a:r>
              <a:rPr lang="en-US" altLang="en-US">
                <a:solidFill>
                  <a:srgbClr val="232323"/>
                </a:solidFill>
                <a:cs typeface="Times New Roman" panose="02020603050405020304" pitchFamily="18" charset="0"/>
              </a:rPr>
              <a:t>Framing</a:t>
            </a:r>
          </a:p>
          <a:p>
            <a:pPr>
              <a:buFontTx/>
              <a:buAutoNum type="arabicParenBoth"/>
            </a:pPr>
            <a:r>
              <a:rPr lang="en-US" altLang="en-US">
                <a:solidFill>
                  <a:srgbClr val="232323"/>
                </a:solidFill>
                <a:cs typeface="Times New Roman" panose="02020603050405020304" pitchFamily="18" charset="0"/>
              </a:rPr>
              <a:t>Error control</a:t>
            </a:r>
          </a:p>
          <a:p>
            <a:pPr lvl="1"/>
            <a:r>
              <a:rPr lang="en-US" altLang="en-US">
                <a:solidFill>
                  <a:srgbClr val="232323"/>
                </a:solidFill>
                <a:cs typeface="Times New Roman" panose="02020603050405020304" pitchFamily="18" charset="0"/>
              </a:rPr>
              <a:t>(3.1) Error detection</a:t>
            </a:r>
          </a:p>
          <a:p>
            <a:pPr lvl="1"/>
            <a:r>
              <a:rPr lang="en-US" altLang="en-US">
                <a:solidFill>
                  <a:srgbClr val="232323"/>
                </a:solidFill>
                <a:cs typeface="Times New Roman" panose="02020603050405020304" pitchFamily="18" charset="0"/>
              </a:rPr>
              <a:t>(3.2) Error correction</a:t>
            </a:r>
          </a:p>
          <a:p>
            <a:pPr>
              <a:buFontTx/>
              <a:buAutoNum type="arabicParenBoth"/>
            </a:pPr>
            <a:r>
              <a:rPr lang="en-US" altLang="en-US">
                <a:solidFill>
                  <a:srgbClr val="232323"/>
                </a:solidFill>
                <a:cs typeface="Times New Roman" panose="02020603050405020304" pitchFamily="18" charset="0"/>
              </a:rPr>
              <a:t>Flow control</a:t>
            </a:r>
          </a:p>
          <a:p>
            <a:r>
              <a:rPr lang="en-US" altLang="en-US">
                <a:solidFill>
                  <a:schemeClr val="tx2"/>
                </a:solidFill>
                <a:cs typeface="Times New Roman" panose="02020603050405020304" pitchFamily="18" charset="0"/>
              </a:rPr>
              <a:t>Part B Protocols  </a:t>
            </a:r>
          </a:p>
          <a:p>
            <a:pPr>
              <a:buFontTx/>
              <a:buAutoNum type="arabicParenBoth"/>
            </a:pPr>
            <a:r>
              <a:rPr lang="en-US" altLang="en-US">
                <a:solidFill>
                  <a:srgbClr val="232323"/>
                </a:solidFill>
                <a:cs typeface="Times New Roman" panose="02020603050405020304" pitchFamily="18" charset="0"/>
              </a:rPr>
              <a:t>Definitions</a:t>
            </a:r>
          </a:p>
          <a:p>
            <a:pPr>
              <a:buFontTx/>
              <a:buAutoNum type="arabicParenBoth"/>
            </a:pPr>
            <a:r>
              <a:rPr lang="en-US" altLang="en-US">
                <a:solidFill>
                  <a:srgbClr val="232323"/>
                </a:solidFill>
                <a:cs typeface="Times New Roman" panose="02020603050405020304" pitchFamily="18" charset="0"/>
              </a:rPr>
              <a:t>Elementary data link protocols</a:t>
            </a:r>
          </a:p>
          <a:p>
            <a:pPr>
              <a:buFontTx/>
              <a:buAutoNum type="arabicParenBoth"/>
            </a:pPr>
            <a:r>
              <a:rPr lang="en-US" altLang="en-US">
                <a:solidFill>
                  <a:srgbClr val="232323"/>
                </a:solidFill>
                <a:cs typeface="Times New Roman" panose="02020603050405020304" pitchFamily="18" charset="0"/>
              </a:rPr>
              <a:t>Sliding window protocols</a:t>
            </a:r>
          </a:p>
          <a:p>
            <a:pPr>
              <a:buFontTx/>
              <a:buAutoNum type="arabicParenBoth"/>
            </a:pPr>
            <a:r>
              <a:rPr lang="en-US" altLang="en-US">
                <a:solidFill>
                  <a:srgbClr val="232323"/>
                </a:solidFill>
                <a:cs typeface="Times New Roman" panose="02020603050405020304" pitchFamily="18" charset="0"/>
              </a:rPr>
              <a:t>Example data link protocol - PPP</a:t>
            </a:r>
          </a:p>
          <a:p>
            <a:pPr>
              <a:buFontTx/>
              <a:buAutoNum type="arabicParenBoth"/>
            </a:pPr>
            <a:endParaRPr lang="en-US" altLang="en-US">
              <a:solidFill>
                <a:srgbClr val="232323"/>
              </a:solidFill>
              <a:cs typeface="Times New Roman" panose="02020603050405020304" pitchFamily="18" charset="0"/>
            </a:endParaRPr>
          </a:p>
          <a:p>
            <a:endParaRPr lang="en-US" altLang="en-US">
              <a:solidFill>
                <a:srgbClr val="232323"/>
              </a:solidFill>
            </a:endParaRPr>
          </a:p>
          <a:p>
            <a:endParaRPr lang="en-US" altLang="en-US">
              <a:solidFill>
                <a:srgbClr val="23232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(3) Sliding Window Protocols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1870075"/>
            <a:ext cx="8455025" cy="4683125"/>
          </a:xfrm>
        </p:spPr>
        <p:txBody>
          <a:bodyPr/>
          <a:lstStyle/>
          <a:p>
            <a:r>
              <a:rPr lang="en-US" altLang="en-US" sz="3600" smtClean="0"/>
              <a:t>A One-Bit Sliding Window Protocol</a:t>
            </a:r>
          </a:p>
          <a:p>
            <a:r>
              <a:rPr lang="en-US" altLang="en-US" sz="3600" smtClean="0"/>
              <a:t>A Protocol Using Go Back N</a:t>
            </a:r>
          </a:p>
          <a:p>
            <a:r>
              <a:rPr lang="en-US" altLang="en-US" sz="3600" smtClean="0"/>
              <a:t>A Protocol Using Selective Repeat</a:t>
            </a:r>
          </a:p>
          <a:p>
            <a:endParaRPr lang="en-US" altLang="en-US" sz="3600" smtClean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(3) Sliding Window Protocols (2)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50" y="4186238"/>
            <a:ext cx="8629650" cy="2366962"/>
          </a:xfrm>
        </p:spPr>
        <p:txBody>
          <a:bodyPr/>
          <a:lstStyle/>
          <a:p>
            <a:r>
              <a:rPr lang="en-US" altLang="en-US" sz="2000" smtClean="0"/>
              <a:t>A sliding window of size 1, with a 3-bit sequence number.</a:t>
            </a:r>
          </a:p>
          <a:p>
            <a:r>
              <a:rPr lang="en-US" altLang="en-US" sz="2000" smtClean="0">
                <a:solidFill>
                  <a:schemeClr val="accent2"/>
                </a:solidFill>
              </a:rPr>
              <a:t>(a)</a:t>
            </a:r>
            <a:r>
              <a:rPr lang="en-US" altLang="en-US" sz="2000" smtClean="0"/>
              <a:t> Initially.</a:t>
            </a:r>
          </a:p>
          <a:p>
            <a:r>
              <a:rPr lang="en-US" altLang="en-US" sz="2000" smtClean="0">
                <a:solidFill>
                  <a:schemeClr val="accent2"/>
                </a:solidFill>
              </a:rPr>
              <a:t>(b)</a:t>
            </a:r>
            <a:r>
              <a:rPr lang="en-US" altLang="en-US" sz="2000" smtClean="0"/>
              <a:t> After the first frame has been sent.</a:t>
            </a:r>
          </a:p>
          <a:p>
            <a:r>
              <a:rPr lang="en-US" altLang="en-US" sz="2000" smtClean="0">
                <a:solidFill>
                  <a:schemeClr val="accent2"/>
                </a:solidFill>
              </a:rPr>
              <a:t>(c)</a:t>
            </a:r>
            <a:r>
              <a:rPr lang="en-US" altLang="en-US" sz="2000" smtClean="0"/>
              <a:t> After the first frame has been received.</a:t>
            </a:r>
          </a:p>
          <a:p>
            <a:r>
              <a:rPr lang="en-US" altLang="en-US" sz="2000" smtClean="0">
                <a:solidFill>
                  <a:schemeClr val="accent2"/>
                </a:solidFill>
              </a:rPr>
              <a:t>(d)</a:t>
            </a:r>
            <a:r>
              <a:rPr lang="en-US" altLang="en-US" sz="2000" smtClean="0"/>
              <a:t> After the first acknowledgement has been received.</a:t>
            </a:r>
          </a:p>
        </p:txBody>
      </p:sp>
      <p:pic>
        <p:nvPicPr>
          <p:cNvPr id="33796" name="Picture 4" descr="3-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63" y="1036638"/>
            <a:ext cx="5249862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5" y="0"/>
            <a:ext cx="8943975" cy="1255713"/>
          </a:xfrm>
        </p:spPr>
        <p:txBody>
          <a:bodyPr/>
          <a:lstStyle/>
          <a:p>
            <a:r>
              <a:rPr lang="en-US" altLang="en-US" smtClean="0"/>
              <a:t>(3.1.1) A One-Bit Sliding Window Protocol</a:t>
            </a:r>
          </a:p>
        </p:txBody>
      </p:sp>
      <p:pic>
        <p:nvPicPr>
          <p:cNvPr id="34819" name="Picture 3" descr="3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21"/>
          <a:stretch>
            <a:fillRect/>
          </a:stretch>
        </p:blipFill>
        <p:spPr bwMode="auto">
          <a:xfrm>
            <a:off x="677863" y="1257300"/>
            <a:ext cx="8112125" cy="480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</a:rPr>
              <a:t>Continued </a:t>
            </a:r>
            <a:r>
              <a:rPr lang="en-US" altLang="en-US">
                <a:latin typeface="Times New Roman" panose="02020603050405020304" pitchFamily="18" charset="0"/>
                <a:sym typeface="Wingdings" panose="05000000000000000000" pitchFamily="2" charset="2"/>
              </a:rPr>
              <a:t>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60338" y="0"/>
            <a:ext cx="8983662" cy="1255713"/>
          </a:xfrm>
        </p:spPr>
        <p:txBody>
          <a:bodyPr/>
          <a:lstStyle/>
          <a:p>
            <a:r>
              <a:rPr lang="en-US" altLang="en-US" sz="3200" smtClean="0"/>
              <a:t>(3.1.2) A One-Bit Sliding Window Protocol (ctd.)</a:t>
            </a:r>
          </a:p>
        </p:txBody>
      </p:sp>
      <p:pic>
        <p:nvPicPr>
          <p:cNvPr id="35843" name="Picture 3" descr="3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57"/>
          <a:stretch>
            <a:fillRect/>
          </a:stretch>
        </p:blipFill>
        <p:spPr bwMode="auto">
          <a:xfrm>
            <a:off x="703263" y="1254125"/>
            <a:ext cx="7974012" cy="526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(3.1.3) A One-Bit Sliding Window Protocol 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4805363"/>
            <a:ext cx="8867775" cy="1839912"/>
          </a:xfrm>
        </p:spPr>
        <p:txBody>
          <a:bodyPr/>
          <a:lstStyle/>
          <a:p>
            <a:pPr algn="ctr"/>
            <a:r>
              <a:rPr lang="en-US" altLang="en-US" smtClean="0"/>
              <a:t>        Two scenarios for protocol 4. </a:t>
            </a:r>
            <a:r>
              <a:rPr lang="en-US" altLang="en-US" smtClean="0">
                <a:solidFill>
                  <a:schemeClr val="accent2"/>
                </a:solidFill>
              </a:rPr>
              <a:t>(a)</a:t>
            </a:r>
            <a:r>
              <a:rPr lang="en-US" altLang="en-US" smtClean="0"/>
              <a:t> Normal case. </a:t>
            </a:r>
            <a:r>
              <a:rPr lang="en-US" altLang="en-US" smtClean="0">
                <a:solidFill>
                  <a:schemeClr val="accent2"/>
                </a:solidFill>
              </a:rPr>
              <a:t>(b)</a:t>
            </a:r>
            <a:r>
              <a:rPr lang="en-US" altLang="en-US" smtClean="0"/>
              <a:t> Abnormal case.  The notation is (seq, ack, packet number).  An asterisk indicates where a network layer accepts a packet.</a:t>
            </a:r>
          </a:p>
        </p:txBody>
      </p:sp>
      <p:pic>
        <p:nvPicPr>
          <p:cNvPr id="36868" name="Picture 4" descr="3-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233488"/>
            <a:ext cx="6978650" cy="350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(3.2.1) A Protocol Using Go Back 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5788" y="5114925"/>
            <a:ext cx="8367712" cy="1601788"/>
          </a:xfrm>
        </p:spPr>
        <p:txBody>
          <a:bodyPr/>
          <a:lstStyle/>
          <a:p>
            <a:r>
              <a:rPr lang="en-US" altLang="en-US" sz="2000" smtClean="0"/>
              <a:t>Pipelining and error recovery.  Effect on an error when</a:t>
            </a:r>
          </a:p>
          <a:p>
            <a:r>
              <a:rPr lang="en-US" altLang="en-US" sz="2000" smtClean="0">
                <a:solidFill>
                  <a:schemeClr val="accent2"/>
                </a:solidFill>
              </a:rPr>
              <a:t>(a)</a:t>
            </a:r>
            <a:r>
              <a:rPr lang="en-US" altLang="en-US" sz="2000" smtClean="0"/>
              <a:t> Receiver’s window size is 1.</a:t>
            </a:r>
          </a:p>
          <a:p>
            <a:r>
              <a:rPr lang="en-US" altLang="en-US" sz="2000" smtClean="0">
                <a:solidFill>
                  <a:schemeClr val="accent2"/>
                </a:solidFill>
              </a:rPr>
              <a:t>(b)</a:t>
            </a:r>
            <a:r>
              <a:rPr lang="en-US" altLang="en-US" sz="2000" smtClean="0"/>
              <a:t> Receiver’s window size is large.</a:t>
            </a:r>
          </a:p>
        </p:txBody>
      </p:sp>
      <p:pic>
        <p:nvPicPr>
          <p:cNvPr id="37892" name="Picture 4" descr="3-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22350"/>
            <a:ext cx="5154613" cy="413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09575"/>
            <a:ext cx="3281363" cy="3559175"/>
          </a:xfrm>
        </p:spPr>
        <p:txBody>
          <a:bodyPr/>
          <a:lstStyle/>
          <a:p>
            <a:r>
              <a:rPr lang="en-US" altLang="en-US" smtClean="0"/>
              <a:t>(3.2.2) </a:t>
            </a:r>
            <a:br>
              <a:rPr lang="en-US" altLang="en-US" smtClean="0"/>
            </a:br>
            <a:r>
              <a:rPr lang="en-US" altLang="en-US" smtClean="0"/>
              <a:t>Sliding Window Protocol Using Go Back N</a:t>
            </a:r>
          </a:p>
        </p:txBody>
      </p:sp>
      <p:pic>
        <p:nvPicPr>
          <p:cNvPr id="38915" name="Picture 3" descr="3-1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94"/>
          <a:stretch>
            <a:fillRect/>
          </a:stretch>
        </p:blipFill>
        <p:spPr bwMode="auto">
          <a:xfrm>
            <a:off x="2601913" y="663575"/>
            <a:ext cx="6542087" cy="552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</a:rPr>
              <a:t>Continued </a:t>
            </a:r>
            <a:r>
              <a:rPr lang="en-US" altLang="en-US">
                <a:latin typeface="Times New Roman" panose="02020603050405020304" pitchFamily="18" charset="0"/>
                <a:sym typeface="Wingdings" panose="05000000000000000000" pitchFamily="2" charset="2"/>
              </a:rPr>
              <a:t>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3-1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38" r="5855"/>
          <a:stretch>
            <a:fillRect/>
          </a:stretch>
        </p:blipFill>
        <p:spPr bwMode="auto">
          <a:xfrm>
            <a:off x="225425" y="1182688"/>
            <a:ext cx="8742363" cy="461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285288" cy="846138"/>
          </a:xfrm>
          <a:noFill/>
        </p:spPr>
        <p:txBody>
          <a:bodyPr/>
          <a:lstStyle/>
          <a:p>
            <a:r>
              <a:rPr lang="en-US" altLang="en-US" sz="3200" smtClean="0"/>
              <a:t> (3.2.3) Sliding Window Protocol Using </a:t>
            </a:r>
            <a:br>
              <a:rPr lang="en-US" altLang="en-US" sz="3200" smtClean="0"/>
            </a:br>
            <a:r>
              <a:rPr lang="en-US" altLang="en-US" sz="3200" smtClean="0"/>
              <a:t>Go Back N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</a:rPr>
              <a:t>Continued </a:t>
            </a:r>
            <a:r>
              <a:rPr lang="en-US" altLang="en-US">
                <a:latin typeface="Times New Roman" panose="02020603050405020304" pitchFamily="18" charset="0"/>
                <a:sym typeface="Wingdings" panose="05000000000000000000" pitchFamily="2" charset="2"/>
              </a:rPr>
              <a:t>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(3.2.4) Sliding Window Protocol Using Go Back N</a:t>
            </a: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</a:rPr>
              <a:t>Continued </a:t>
            </a:r>
            <a:r>
              <a:rPr lang="en-US" altLang="en-US">
                <a:latin typeface="Times New Roman" panose="02020603050405020304" pitchFamily="18" charset="0"/>
                <a:sym typeface="Wingdings" panose="05000000000000000000" pitchFamily="2" charset="2"/>
              </a:rPr>
              <a:t></a:t>
            </a:r>
          </a:p>
        </p:txBody>
      </p:sp>
      <p:pic>
        <p:nvPicPr>
          <p:cNvPr id="40964" name="Picture 4" descr="3-17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82"/>
          <a:stretch>
            <a:fillRect/>
          </a:stretch>
        </p:blipFill>
        <p:spPr bwMode="auto">
          <a:xfrm>
            <a:off x="371475" y="1281113"/>
            <a:ext cx="8323263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(3.2.5) Sliding Window Protocol Using Go Back N</a:t>
            </a:r>
          </a:p>
        </p:txBody>
      </p:sp>
      <p:pic>
        <p:nvPicPr>
          <p:cNvPr id="41987" name="Picture 3" descr="3-17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20" b="-389"/>
          <a:stretch>
            <a:fillRect/>
          </a:stretch>
        </p:blipFill>
        <p:spPr bwMode="auto">
          <a:xfrm>
            <a:off x="1417638" y="1003300"/>
            <a:ext cx="7556500" cy="571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Part A: Functions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930275" y="1500188"/>
            <a:ext cx="5616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endParaRPr lang="en-CA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/>
              <a:t>(3.2.6) Sliding Window Protocol Using Go </a:t>
            </a:r>
            <a:br>
              <a:rPr lang="en-US" altLang="en-US" sz="2800" smtClean="0"/>
            </a:br>
            <a:r>
              <a:rPr lang="en-US" altLang="en-US" sz="2800" smtClean="0"/>
              <a:t>Back N 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en-US" smtClean="0"/>
              <a:t>Simulation of multiple timers in software.</a:t>
            </a:r>
          </a:p>
        </p:txBody>
      </p:sp>
      <p:pic>
        <p:nvPicPr>
          <p:cNvPr id="43012" name="Picture 4" descr="3-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747838"/>
            <a:ext cx="8504237" cy="307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88913"/>
            <a:ext cx="9144000" cy="1143001"/>
          </a:xfrm>
        </p:spPr>
        <p:txBody>
          <a:bodyPr/>
          <a:lstStyle/>
          <a:p>
            <a:r>
              <a:rPr lang="en-US" altLang="en-US" sz="2400" smtClean="0"/>
              <a:t>(3.3.1) A Sliding Window Protocol Using Selective Repeat</a:t>
            </a:r>
          </a:p>
        </p:txBody>
      </p:sp>
      <p:pic>
        <p:nvPicPr>
          <p:cNvPr id="44035" name="Picture 3" descr="3-19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96"/>
          <a:stretch>
            <a:fillRect/>
          </a:stretch>
        </p:blipFill>
        <p:spPr bwMode="auto">
          <a:xfrm>
            <a:off x="1500188" y="873125"/>
            <a:ext cx="6469062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</a:rPr>
              <a:t>Continued </a:t>
            </a:r>
            <a:r>
              <a:rPr lang="en-US" altLang="en-US">
                <a:latin typeface="Times New Roman" panose="02020603050405020304" pitchFamily="18" charset="0"/>
                <a:sym typeface="Wingdings" panose="05000000000000000000" pitchFamily="2" charset="2"/>
              </a:rPr>
              <a:t>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3-19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80"/>
          <a:stretch>
            <a:fillRect/>
          </a:stretch>
        </p:blipFill>
        <p:spPr bwMode="auto">
          <a:xfrm>
            <a:off x="609600" y="1041400"/>
            <a:ext cx="7872413" cy="457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</a:rPr>
              <a:t>Continued </a:t>
            </a:r>
            <a:r>
              <a:rPr lang="en-US" altLang="en-US">
                <a:latin typeface="Times New Roman" panose="02020603050405020304" pitchFamily="18" charset="0"/>
                <a:sym typeface="Wingdings" panose="05000000000000000000" pitchFamily="2" charset="2"/>
              </a:rPr>
              <a:t></a:t>
            </a:r>
          </a:p>
        </p:txBody>
      </p:sp>
      <p:sp>
        <p:nvSpPr>
          <p:cNvPr id="45060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-188913"/>
            <a:ext cx="9144000" cy="1143001"/>
          </a:xfrm>
          <a:noFill/>
        </p:spPr>
        <p:txBody>
          <a:bodyPr/>
          <a:lstStyle/>
          <a:p>
            <a:r>
              <a:rPr lang="en-US" altLang="en-US" sz="2000" smtClean="0"/>
              <a:t>(3.3.2) A Sliding Window Protocol Using Selective Repeat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smtClean="0"/>
              <a:t>(3.3.3) A Sliding Window Protocol Using Selective Repeat</a:t>
            </a:r>
          </a:p>
        </p:txBody>
      </p:sp>
      <p:pic>
        <p:nvPicPr>
          <p:cNvPr id="46083" name="Picture 3" descr="3-19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34"/>
          <a:stretch>
            <a:fillRect/>
          </a:stretch>
        </p:blipFill>
        <p:spPr bwMode="auto">
          <a:xfrm>
            <a:off x="773113" y="1055688"/>
            <a:ext cx="7267575" cy="580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5737225" y="6350000"/>
            <a:ext cx="192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</a:rPr>
              <a:t>Continued </a:t>
            </a:r>
            <a:r>
              <a:rPr lang="en-US" altLang="en-US">
                <a:latin typeface="Times New Roman" panose="02020603050405020304" pitchFamily="18" charset="0"/>
                <a:sym typeface="Wingdings" panose="05000000000000000000" pitchFamily="2" charset="2"/>
              </a:rPr>
              <a:t>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61925"/>
            <a:ext cx="9144000" cy="1143000"/>
          </a:xfrm>
        </p:spPr>
        <p:txBody>
          <a:bodyPr/>
          <a:lstStyle/>
          <a:p>
            <a:r>
              <a:rPr lang="en-US" altLang="en-US" sz="2000" smtClean="0"/>
              <a:t>(3.3.4) A Sliding Window Protocol Using Selective Repeat </a:t>
            </a:r>
          </a:p>
        </p:txBody>
      </p:sp>
      <p:pic>
        <p:nvPicPr>
          <p:cNvPr id="47107" name="Picture 3" descr="3-19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31"/>
          <a:stretch>
            <a:fillRect/>
          </a:stretch>
        </p:blipFill>
        <p:spPr bwMode="auto">
          <a:xfrm>
            <a:off x="241300" y="1073150"/>
            <a:ext cx="8580438" cy="492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smtClean="0"/>
              <a:t>(3.3.5) A Sliding Window Protocol Using Selective Repeat 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1650" y="4462463"/>
            <a:ext cx="8642350" cy="2090737"/>
          </a:xfrm>
        </p:spPr>
        <p:txBody>
          <a:bodyPr/>
          <a:lstStyle/>
          <a:p>
            <a:r>
              <a:rPr lang="en-US" altLang="en-US" sz="2000" smtClean="0">
                <a:solidFill>
                  <a:schemeClr val="accent2"/>
                </a:solidFill>
              </a:rPr>
              <a:t>(a)</a:t>
            </a:r>
            <a:r>
              <a:rPr lang="en-US" altLang="en-US" sz="2000" smtClean="0"/>
              <a:t> Initial situation with a window size seven.</a:t>
            </a:r>
          </a:p>
          <a:p>
            <a:r>
              <a:rPr lang="en-US" altLang="en-US" sz="2000" smtClean="0">
                <a:solidFill>
                  <a:schemeClr val="accent2"/>
                </a:solidFill>
              </a:rPr>
              <a:t>(b)</a:t>
            </a:r>
            <a:r>
              <a:rPr lang="en-US" altLang="en-US" sz="2000" smtClean="0"/>
              <a:t> After seven frames sent and received, but not acknowledged.</a:t>
            </a:r>
          </a:p>
          <a:p>
            <a:r>
              <a:rPr lang="en-US" altLang="en-US" sz="2000" smtClean="0">
                <a:solidFill>
                  <a:schemeClr val="accent2"/>
                </a:solidFill>
              </a:rPr>
              <a:t>(c)</a:t>
            </a:r>
            <a:r>
              <a:rPr lang="en-US" altLang="en-US" sz="2000" smtClean="0"/>
              <a:t> Initial situation with a window size of four.</a:t>
            </a:r>
          </a:p>
          <a:p>
            <a:r>
              <a:rPr lang="en-US" altLang="en-US" sz="2000" smtClean="0">
                <a:solidFill>
                  <a:schemeClr val="accent2"/>
                </a:solidFill>
              </a:rPr>
              <a:t>(d)</a:t>
            </a:r>
            <a:r>
              <a:rPr lang="en-US" altLang="en-US" sz="2000" smtClean="0"/>
              <a:t> After four frames sent and received, but not acknowledged.</a:t>
            </a:r>
          </a:p>
        </p:txBody>
      </p:sp>
      <p:pic>
        <p:nvPicPr>
          <p:cNvPr id="48132" name="Picture 4" descr="3-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89100"/>
            <a:ext cx="7899400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(4) PPP</a:t>
            </a:r>
            <a:r>
              <a:rPr lang="en-US" altLang="en-US" sz="2000" smtClean="0"/>
              <a:t> </a:t>
            </a:r>
          </a:p>
        </p:txBody>
      </p:sp>
      <p:sp>
        <p:nvSpPr>
          <p:cNvPr id="4915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33400" y="1276350"/>
            <a:ext cx="8180388" cy="4832350"/>
          </a:xfrm>
        </p:spPr>
        <p:txBody>
          <a:bodyPr/>
          <a:lstStyle/>
          <a:p>
            <a:r>
              <a:rPr lang="en-US" altLang="en-US" smtClean="0"/>
              <a:t>Read RFC 1661: http://www.faqs.org/rfcs/rfc1661.html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(4.1) PPP – Point to Point Protocol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en-US" smtClean="0"/>
              <a:t>The PPP full frame format for unnumbered mode operation.</a:t>
            </a:r>
          </a:p>
        </p:txBody>
      </p:sp>
      <p:pic>
        <p:nvPicPr>
          <p:cNvPr id="50180" name="Picture 4" descr="3-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2801938"/>
            <a:ext cx="79565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(4.2) PPP – Point to Point Protocol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19800"/>
            <a:ext cx="9144000" cy="838200"/>
          </a:xfrm>
        </p:spPr>
        <p:txBody>
          <a:bodyPr/>
          <a:lstStyle/>
          <a:p>
            <a:pPr algn="ctr"/>
            <a:r>
              <a:rPr lang="en-US" altLang="en-US" smtClean="0"/>
              <a:t>A simplified phase diagram for bring a line up and down.</a:t>
            </a:r>
          </a:p>
        </p:txBody>
      </p:sp>
      <p:pic>
        <p:nvPicPr>
          <p:cNvPr id="51204" name="Picture 4" descr="3-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763" y="1477963"/>
            <a:ext cx="5740400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(4.3) PPP – Point to Point Protocol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en-US" smtClean="0"/>
              <a:t>The LCP frame types.</a:t>
            </a:r>
          </a:p>
        </p:txBody>
      </p:sp>
      <p:pic>
        <p:nvPicPr>
          <p:cNvPr id="52228" name="Picture 4" descr="3-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1868488"/>
            <a:ext cx="6489700" cy="383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(1) Functions of the Data Link Layer 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930275" y="1500188"/>
            <a:ext cx="5616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endParaRPr lang="en-CA" altLang="en-US"/>
          </a:p>
        </p:txBody>
      </p:sp>
      <p:sp>
        <p:nvSpPr>
          <p:cNvPr id="16388" name="Rectangle 5"/>
          <p:cNvSpPr>
            <a:spLocks noChangeArrowheads="1"/>
          </p:cNvSpPr>
          <p:nvPr/>
        </p:nvSpPr>
        <p:spPr bwMode="auto">
          <a:xfrm>
            <a:off x="539750" y="1225550"/>
            <a:ext cx="7827963" cy="268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2"/>
              </a:buClr>
              <a:buFontTx/>
              <a:buChar char="•"/>
            </a:pPr>
            <a:r>
              <a:rPr lang="en-US" altLang="en-US" sz="3200">
                <a:latin typeface="Times New Roman" panose="02020603050405020304" pitchFamily="18" charset="0"/>
              </a:rPr>
              <a:t>Provide service interface to the network layer</a:t>
            </a: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FontTx/>
              <a:buChar char="•"/>
            </a:pPr>
            <a:r>
              <a:rPr lang="en-US" altLang="en-US" sz="3200">
                <a:latin typeface="Times New Roman" panose="02020603050405020304" pitchFamily="18" charset="0"/>
              </a:rPr>
              <a:t>Dealing with transmission errors</a:t>
            </a: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FontTx/>
              <a:buChar char="•"/>
            </a:pPr>
            <a:r>
              <a:rPr lang="en-US" altLang="en-US" sz="3200">
                <a:latin typeface="Times New Roman" panose="02020603050405020304" pitchFamily="18" charset="0"/>
              </a:rPr>
              <a:t>Regulating data flow</a:t>
            </a:r>
          </a:p>
          <a:p>
            <a:pPr lvl="1" eaLnBrk="1" hangingPunct="1">
              <a:spcBef>
                <a:spcPct val="50000"/>
              </a:spcBef>
              <a:buClr>
                <a:schemeClr val="accent2"/>
              </a:buClr>
              <a:buFontTx/>
              <a:buChar char="•"/>
            </a:pPr>
            <a:r>
              <a:rPr lang="en-US" altLang="en-US" sz="2800">
                <a:latin typeface="Times New Roman" panose="02020603050405020304" pitchFamily="18" charset="0"/>
              </a:rPr>
              <a:t>Slow receivers not swamped by fast senders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(2.1) Framing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4910138"/>
            <a:ext cx="8180388" cy="873125"/>
          </a:xfrm>
        </p:spPr>
        <p:txBody>
          <a:bodyPr/>
          <a:lstStyle/>
          <a:p>
            <a:pPr algn="ctr"/>
            <a:r>
              <a:rPr lang="en-US" altLang="en-US" smtClean="0"/>
              <a:t>A character stream.   </a:t>
            </a:r>
            <a:r>
              <a:rPr lang="en-US" altLang="en-US" smtClean="0">
                <a:solidFill>
                  <a:schemeClr val="accent2"/>
                </a:solidFill>
              </a:rPr>
              <a:t>(a)</a:t>
            </a:r>
            <a:r>
              <a:rPr lang="en-US" altLang="en-US" smtClean="0"/>
              <a:t> Without errors.   </a:t>
            </a:r>
            <a:r>
              <a:rPr lang="en-US" altLang="en-US" smtClean="0">
                <a:solidFill>
                  <a:schemeClr val="accent2"/>
                </a:solidFill>
              </a:rPr>
              <a:t>(b)</a:t>
            </a:r>
            <a:r>
              <a:rPr lang="en-US" altLang="en-US" smtClean="0"/>
              <a:t> With one error.</a:t>
            </a:r>
          </a:p>
        </p:txBody>
      </p:sp>
      <p:pic>
        <p:nvPicPr>
          <p:cNvPr id="17412" name="Picture 4" descr="3-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1357313"/>
            <a:ext cx="7048500" cy="301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(2.2) Framing 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0613" y="4891088"/>
            <a:ext cx="7664450" cy="1466850"/>
          </a:xfrm>
        </p:spPr>
        <p:txBody>
          <a:bodyPr/>
          <a:lstStyle/>
          <a:p>
            <a:pPr marL="609600" indent="-609600"/>
            <a:r>
              <a:rPr lang="en-US" altLang="en-US" smtClean="0">
                <a:solidFill>
                  <a:schemeClr val="accent2"/>
                </a:solidFill>
              </a:rPr>
              <a:t>(a)</a:t>
            </a:r>
            <a:r>
              <a:rPr lang="en-US" altLang="en-US" smtClean="0"/>
              <a:t> A frame delimited by flag bytes.</a:t>
            </a:r>
          </a:p>
          <a:p>
            <a:pPr marL="609600" indent="-609600"/>
            <a:r>
              <a:rPr lang="en-US" altLang="en-US" smtClean="0">
                <a:solidFill>
                  <a:schemeClr val="accent2"/>
                </a:solidFill>
              </a:rPr>
              <a:t>(b)</a:t>
            </a:r>
            <a:r>
              <a:rPr lang="en-US" altLang="en-US" smtClean="0"/>
              <a:t> Four examples of byte sequences before and after stuffing.</a:t>
            </a:r>
          </a:p>
        </p:txBody>
      </p:sp>
      <p:pic>
        <p:nvPicPr>
          <p:cNvPr id="18436" name="Picture 4" descr="3-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1082675"/>
            <a:ext cx="5945187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(2.3) Framing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013" y="4083050"/>
            <a:ext cx="8629650" cy="1939925"/>
          </a:xfrm>
        </p:spPr>
        <p:txBody>
          <a:bodyPr/>
          <a:lstStyle/>
          <a:p>
            <a:r>
              <a:rPr lang="en-US" altLang="en-US" sz="2000" smtClean="0"/>
              <a:t>Bit stuffing</a:t>
            </a:r>
          </a:p>
          <a:p>
            <a:r>
              <a:rPr lang="en-US" altLang="en-US" sz="2000" smtClean="0">
                <a:solidFill>
                  <a:schemeClr val="accent2"/>
                </a:solidFill>
              </a:rPr>
              <a:t>(a)</a:t>
            </a:r>
            <a:r>
              <a:rPr lang="en-US" altLang="en-US" sz="2000" smtClean="0"/>
              <a:t> The original data.</a:t>
            </a:r>
          </a:p>
          <a:p>
            <a:r>
              <a:rPr lang="en-US" altLang="en-US" sz="2000" smtClean="0">
                <a:solidFill>
                  <a:schemeClr val="accent2"/>
                </a:solidFill>
              </a:rPr>
              <a:t>(b)</a:t>
            </a:r>
            <a:r>
              <a:rPr lang="en-US" altLang="en-US" sz="2000" smtClean="0"/>
              <a:t> The data as they appear on the line.</a:t>
            </a:r>
          </a:p>
          <a:p>
            <a:r>
              <a:rPr lang="en-US" altLang="en-US" sz="2000" smtClean="0">
                <a:solidFill>
                  <a:schemeClr val="accent2"/>
                </a:solidFill>
              </a:rPr>
              <a:t>(c)</a:t>
            </a:r>
            <a:r>
              <a:rPr lang="en-US" altLang="en-US" sz="2000" smtClean="0"/>
              <a:t> The data as they are stored in receiver’s memory after destuffing.</a:t>
            </a:r>
          </a:p>
        </p:txBody>
      </p:sp>
      <p:pic>
        <p:nvPicPr>
          <p:cNvPr id="19460" name="Picture 4" descr="3-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3" y="1525588"/>
            <a:ext cx="5267325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(2.4) Framing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375" y="1138238"/>
            <a:ext cx="8429625" cy="2413000"/>
          </a:xfrm>
        </p:spPr>
        <p:txBody>
          <a:bodyPr/>
          <a:lstStyle/>
          <a:p>
            <a:pPr marL="381000" indent="-381000"/>
            <a:r>
              <a:rPr lang="en-US" altLang="en-US" sz="2000" smtClean="0"/>
              <a:t>Physical Layer Coding Violations:</a:t>
            </a:r>
          </a:p>
          <a:p>
            <a:pPr marL="381000" indent="-381000"/>
            <a:r>
              <a:rPr lang="en-US" altLang="en-US" sz="2000" smtClean="0"/>
              <a:t>Used only when physical medium contains some redundancy</a:t>
            </a:r>
          </a:p>
          <a:p>
            <a:pPr marL="381000" indent="-381000"/>
            <a:r>
              <a:rPr lang="en-US" altLang="en-US" sz="2000" smtClean="0"/>
              <a:t>1:  high-low</a:t>
            </a:r>
          </a:p>
          <a:p>
            <a:pPr marL="381000" indent="-381000"/>
            <a:r>
              <a:rPr lang="en-US" altLang="en-US" sz="2000" smtClean="0"/>
              <a:t>0:  low-high</a:t>
            </a:r>
          </a:p>
          <a:p>
            <a:pPr marL="381000" indent="-381000"/>
            <a:r>
              <a:rPr lang="en-US" altLang="en-US" sz="2000" smtClean="0"/>
              <a:t>high-high and low-low are used for delimiting frames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(3.1) Error-Detecting Codes</a:t>
            </a:r>
          </a:p>
        </p:txBody>
      </p:sp>
      <p:pic>
        <p:nvPicPr>
          <p:cNvPr id="21507" name="Picture 3" descr="3-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413" y="1014413"/>
            <a:ext cx="4195762" cy="568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276225" y="1949450"/>
            <a:ext cx="35464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latin typeface="Times New Roman" panose="02020603050405020304" pitchFamily="18" charset="0"/>
              </a:rPr>
              <a:t>Calculation of the polynomial code checksum.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">
      <a:dk1>
        <a:srgbClr val="000066"/>
      </a:dk1>
      <a:lt1>
        <a:srgbClr val="FFFFFF"/>
      </a:lt1>
      <a:dk2>
        <a:srgbClr val="FF0033"/>
      </a:dk2>
      <a:lt2>
        <a:srgbClr val="6699FF"/>
      </a:lt2>
      <a:accent1>
        <a:srgbClr val="009999"/>
      </a:accent1>
      <a:accent2>
        <a:srgbClr val="FF7C80"/>
      </a:accent2>
      <a:accent3>
        <a:srgbClr val="FFFFFF"/>
      </a:accent3>
      <a:accent4>
        <a:srgbClr val="000056"/>
      </a:accent4>
      <a:accent5>
        <a:srgbClr val="AACACA"/>
      </a:accent5>
      <a:accent6>
        <a:srgbClr val="E77073"/>
      </a:accent6>
      <a:hlink>
        <a:srgbClr val="FFCCCC"/>
      </a:hlink>
      <a:folHlink>
        <a:srgbClr val="3366FF"/>
      </a:folHlink>
    </a:clrScheme>
    <a:fontScheme name="Template">
      <a:majorFont>
        <a:latin typeface="Century Schoolbook"/>
        <a:ea typeface=""/>
        <a:cs typeface=""/>
      </a:majorFont>
      <a:minorFont>
        <a:latin typeface="Century School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Schoolbook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Schoolbook" pitchFamily="18" charset="0"/>
          </a:defRPr>
        </a:defPPr>
      </a:lstStyle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D:\NewDocument\COurses\Seng330\wkui\Template.pot</Template>
  <TotalTime>494</TotalTime>
  <Pages>28</Pages>
  <Words>803</Words>
  <Application>Microsoft Office PowerPoint</Application>
  <PresentationFormat>On-screen Show (4:3)</PresentationFormat>
  <Paragraphs>125</Paragraphs>
  <Slides>39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Template</vt:lpstr>
      <vt:lpstr>Part 2: The Data Link Layer Txt, Reading: chapter 3.1, 3.2, 3.3, 3.4, 3.6.2</vt:lpstr>
      <vt:lpstr>Summary </vt:lpstr>
      <vt:lpstr>Part A: Functions</vt:lpstr>
      <vt:lpstr>(1) Functions of the Data Link Layer </vt:lpstr>
      <vt:lpstr>(2.1) Framing</vt:lpstr>
      <vt:lpstr>(2.2) Framing </vt:lpstr>
      <vt:lpstr>(2.3) Framing</vt:lpstr>
      <vt:lpstr>(2.4) Framing</vt:lpstr>
      <vt:lpstr>(3.1) Error-Detecting Codes</vt:lpstr>
      <vt:lpstr>(3.2) Error-Correcting Codes</vt:lpstr>
      <vt:lpstr>(4) Flow Control</vt:lpstr>
      <vt:lpstr>Part B: Protocols</vt:lpstr>
      <vt:lpstr>(1.1) Protocol Definitions</vt:lpstr>
      <vt:lpstr>(1.2)Protocol  Definitions (ctd.)</vt:lpstr>
      <vt:lpstr>(2) Elementary Data Link Protocols</vt:lpstr>
      <vt:lpstr>(2.1) Unrestricted  Simplex  Protocol</vt:lpstr>
      <vt:lpstr>(2.2) Simplex Stop-and-Wait Protocol</vt:lpstr>
      <vt:lpstr>(2.3.1)A Simplex Protocol for a Noisy Channel</vt:lpstr>
      <vt:lpstr>(2.3.2) A Simplex Protocol for a Noisy Channel (ctd.)</vt:lpstr>
      <vt:lpstr>(3) Sliding Window Protocols</vt:lpstr>
      <vt:lpstr>(3) Sliding Window Protocols (2)</vt:lpstr>
      <vt:lpstr>(3.1.1) A One-Bit Sliding Window Protocol</vt:lpstr>
      <vt:lpstr>(3.1.2) A One-Bit Sliding Window Protocol (ctd.)</vt:lpstr>
      <vt:lpstr>(3.1.3) A One-Bit Sliding Window Protocol </vt:lpstr>
      <vt:lpstr>(3.2.1) A Protocol Using Go Back N</vt:lpstr>
      <vt:lpstr>(3.2.2)  Sliding Window Protocol Using Go Back N</vt:lpstr>
      <vt:lpstr> (3.2.3) Sliding Window Protocol Using  Go Back N</vt:lpstr>
      <vt:lpstr>(3.2.4) Sliding Window Protocol Using Go Back N</vt:lpstr>
      <vt:lpstr>(3.2.5) Sliding Window Protocol Using Go Back N</vt:lpstr>
      <vt:lpstr>(3.2.6) Sliding Window Protocol Using Go  Back N </vt:lpstr>
      <vt:lpstr>(3.3.1) A Sliding Window Protocol Using Selective Repeat</vt:lpstr>
      <vt:lpstr>(3.3.2) A Sliding Window Protocol Using Selective Repeat </vt:lpstr>
      <vt:lpstr>(3.3.3) A Sliding Window Protocol Using Selective Repeat</vt:lpstr>
      <vt:lpstr>(3.3.4) A Sliding Window Protocol Using Selective Repeat </vt:lpstr>
      <vt:lpstr>(3.3.5) A Sliding Window Protocol Using Selective Repeat </vt:lpstr>
      <vt:lpstr>(4) PPP </vt:lpstr>
      <vt:lpstr>(4.1) PPP – Point to Point Protocol</vt:lpstr>
      <vt:lpstr>(4.2) PPP – Point to Point Protocol</vt:lpstr>
      <vt:lpstr>(4.3) PPP – Point to Point Protocol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subject>Principles of Operating Systems</dc:subject>
  <dc:creator>Kui</dc:creator>
  <cp:lastModifiedBy>jnn</cp:lastModifiedBy>
  <cp:revision>102</cp:revision>
  <cp:lastPrinted>2002-01-08T12:10:27Z</cp:lastPrinted>
  <dcterms:created xsi:type="dcterms:W3CDTF">2002-09-20T03:38:13Z</dcterms:created>
  <dcterms:modified xsi:type="dcterms:W3CDTF">2015-08-11T20:17:48Z</dcterms:modified>
</cp:coreProperties>
</file>